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4" r:id="rId3"/>
    <p:sldId id="259" r:id="rId4"/>
    <p:sldId id="260" r:id="rId5"/>
    <p:sldId id="257" r:id="rId6"/>
    <p:sldId id="258" r:id="rId7"/>
    <p:sldId id="262" r:id="rId8"/>
    <p:sldId id="261" r:id="rId9"/>
    <p:sldId id="267" r:id="rId10"/>
    <p:sldId id="268" r:id="rId11"/>
    <p:sldId id="271" r:id="rId12"/>
    <p:sldId id="273" r:id="rId13"/>
    <p:sldId id="277" r:id="rId14"/>
    <p:sldId id="276" r:id="rId15"/>
    <p:sldId id="275" r:id="rId16"/>
    <p:sldId id="274"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2T12:56:23"/>
    </inkml:context>
    <inkml:brush xml:id="br0">
      <inkml:brushProperty name="width" value="0.035" units="cm"/>
      <inkml:brushProperty name="height" value="0.035" units="cm"/>
    </inkml:brush>
  </inkml:definitions>
  <inkml:trace contextRef="#ctx0" brushRef="#br0">5097 467 24575,'-532'-20'0,"73"0"0,341 18 60,-292-8-885,2-34 795,104-31 73,100 21-45,-408-61-687,-10 32 1092,535 72-188,-70-7 198,-279 4-1,422 14-412,-1 1 0,1 0 0,0 1 0,0 1 0,0 0 0,0 1 0,0 0 0,1 1 0,-24 12 0,17-3 0,0 0 0,1 0 0,0 2 0,-21 23 0,13-11 0,-36 37 0,-3-3 0,-82 60 0,-2-24-1365,138-90-5461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2T12:56:25.983"/>
    </inkml:context>
    <inkml:brush xml:id="br0">
      <inkml:brushProperty name="width" value="0.035" units="cm"/>
      <inkml:brushProperty name="height" value="0.035" units="cm"/>
    </inkml:brush>
  </inkml:definitions>
  <inkml:trace contextRef="#ctx0" brushRef="#br0">1 1852 24575,'25'-93'0,"52"-158"0,-63 215 0,2 1 0,1 1 0,1 0 0,43-57 0,-55 83 0,35-44 0,52-87 0,-71 101 0,-2 0 0,-2-2 0,-1 0 0,-2-1 0,12-57 0,10-84 0,-34 170 0,0 1 0,1 0 0,0 0 0,8-13 0,10-29 0,-17 33 0,0 0 0,-2-1 0,1-34 0,-6-66 0,0 36 0,2-56-1365,0 124-5461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2T12:56:30.013"/>
    </inkml:context>
    <inkml:brush xml:id="br0">
      <inkml:brushProperty name="width" value="0.035" units="cm"/>
      <inkml:brushProperty name="height" value="0.035" units="cm"/>
    </inkml:brush>
  </inkml:definitions>
  <inkml:trace contextRef="#ctx0" brushRef="#br0">0 107 24575,'71'0'0,"16"2"0,0-5 0,108-16 0,-75-4 0,-3 0 0,184-12 0,-169 30 0,152 14 0,-267-7 0,0 0 0,0 2 0,0 0 0,-1 0 0,1 2 0,-1 0 0,0 1 0,-1 0 0,1 2 0,-2 0 0,1 0 0,-1 1 0,0 1 0,-1 0 0,-1 1 0,0 1 0,0 0 0,-1 0 0,-1 1 0,11 18 0,181 360 0,-172-326 0,122 259 0,25-10 0,-150-272 0,3-1 0,1-2 0,53 55 0,76 46 0,271 183 0,-393-298 0,1-3 0,1-1 0,1-2 0,0-2 0,54 16 0,213 51 0,-132-38 0,-146-40 0,1-1 0,0-2 0,44 2 0,93-11 0,-142 1 0,-1-1 0,1-1 0,40-15 0,-20 5 0,-18 8 0,20-7 0,56-11 0,-72 19 0,-1-2 0,-1-2 0,0 0 0,0-2 0,42-26 0,12-4 0,-80 40 0,0 1 0,0 0 0,-1-1 0,1 0 0,0 0 0,-1 0 0,0 0 0,0 0 0,0-1 0,0 0 0,0 1 0,-1-1 0,1 0 0,-1 0 0,0-1 0,0 1 0,1-5 0,6-11 0,0 3 0,1 1 0,18-24 0,7-10 0,-31 45 0,0-1 0,0 0 0,0 1 0,1 0 0,0 0 0,0 0 0,0 1 0,0 0 0,1 0 0,-1 0 0,1 0 0,11-4 0,-6 4 0,-1 1 0,1 0 0,0 1 0,0 0 0,-1 0 0,2 1 0,11 1 0,-10-1 0,0 0 0,25-7 0,-25 5 0,1 1 0,21-2 0,-30 4 0,-1 0 0,1 0 0,-1 0 0,0 1 0,1 0 0,-1 0 0,0 0 0,1 1 0,-1-1 0,0 1 0,0 0 0,4 3 0,46 21-1365,-43-19-5461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2T12:56:33.916"/>
    </inkml:context>
    <inkml:brush xml:id="br0">
      <inkml:brushProperty name="width" value="0.035" units="cm"/>
      <inkml:brushProperty name="height" value="0.035" units="cm"/>
    </inkml:brush>
  </inkml:definitions>
  <inkml:trace contextRef="#ctx0" brushRef="#br0">5041 3567 24575,'-6'-2'0,"0"-1"0,0 1 0,1-1 0,-1 0 0,-6-5 0,-9-5 0,-135-80 158,-407-265-1784,-10-132 1957,565 482-315,-35-29 52,-1 1-1,-2 3 1,-1 1-1,-82-40 1,62 42 128,-1 2-1,-1 4 1,-78-17 0,45 14-196,-51-10 0,121 31 0,-1 1 0,-58 0 0,-611 9 0,654-4 0,26-1 0,1 0 0,-1 0 0,0-2 0,1-1 0,-28-9 0,36 9 0,1-1 0,0 0 0,0-1 0,0-1 0,1 0 0,0 0 0,0-1 0,1 0 0,0-1 0,-10-11 0,-21-32 0,2-2 0,3-1 0,-34-67 0,54 93 0,-116-233 0,-57-97 0,149 302 0,-69-77 0,55 72 0,-12-26 0,-88-152 0,106 159 0,23 42 0,10 17 0,-15-32 0,19 35 0,-1 1 0,-1 0 0,-1 0 0,0 2 0,-1 0 0,-18-15 0,15 13 0,12 13 0,1 0 0,-1 1 0,0 0 0,0 0 0,0 0 0,0 1 0,-1 0 0,1 0 0,-1 1 0,0 0 0,0 0 0,0 0 0,0 1 0,-13-1 0,11 0 0,0-1 0,0 1 0,1-2 0,0 1 0,-1-1 0,1-1 0,0 1 0,-11-10 0,8 6 0,-1 1 0,-20-10 0,18 11-195,0-1 0,1 0 0,-1-1 0,1-1 0,1 0 0,-16-14 0,14 9-6631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2T12:56:55.881"/>
    </inkml:context>
    <inkml:brush xml:id="br0">
      <inkml:brushProperty name="width" value="0.035" units="cm"/>
      <inkml:brushProperty name="height" value="0.035" units="cm"/>
    </inkml:brush>
  </inkml:definitions>
  <inkml:trace contextRef="#ctx0" brushRef="#br0">0 2983 24445,'5343'-2982'0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DD9C-4D3F-D053-B30D-36C5DF868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98DA20-FED7-1A06-D96A-C94024F60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0FE035-4139-6DE2-D1CB-C84A8CE4DCA2}"/>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5" name="Footer Placeholder 4">
            <a:extLst>
              <a:ext uri="{FF2B5EF4-FFF2-40B4-BE49-F238E27FC236}">
                <a16:creationId xmlns:a16="http://schemas.microsoft.com/office/drawing/2014/main" id="{77147448-7246-430E-A12F-9FC71F097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933E6-2CE6-BB65-F010-6D8FB5828502}"/>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53826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9F6B-C63D-D7EE-1EF4-299B4261C2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AD388C-D784-82C8-644B-EA667FA20B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CDAAA-55CD-B7B6-893B-F4D965705C40}"/>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5" name="Footer Placeholder 4">
            <a:extLst>
              <a:ext uri="{FF2B5EF4-FFF2-40B4-BE49-F238E27FC236}">
                <a16:creationId xmlns:a16="http://schemas.microsoft.com/office/drawing/2014/main" id="{B1DB8BAB-89FE-ED51-357B-7964A833C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6C2C5-BCF5-0414-8FCD-A936A893FDE8}"/>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14812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F2911-2ABD-B200-A4AC-FC18C1D078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3909D6-B8F0-9EB2-A1C0-64336BBCD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B5CD6-085B-D153-4B2C-7715A66A8AA2}"/>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5" name="Footer Placeholder 4">
            <a:extLst>
              <a:ext uri="{FF2B5EF4-FFF2-40B4-BE49-F238E27FC236}">
                <a16:creationId xmlns:a16="http://schemas.microsoft.com/office/drawing/2014/main" id="{ACD92164-840B-E507-FB78-CAACE846B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94979A-2EA9-B62B-4B55-A8A2C77E6C33}"/>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262514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267E-257F-612F-292D-CE3BCCFF9A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F0D01-F3C1-5BC1-208E-63699FC36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F24153-C015-2FCF-E5ED-41588529AB70}"/>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5" name="Footer Placeholder 4">
            <a:extLst>
              <a:ext uri="{FF2B5EF4-FFF2-40B4-BE49-F238E27FC236}">
                <a16:creationId xmlns:a16="http://schemas.microsoft.com/office/drawing/2014/main" id="{D95D4ADB-58F7-ACCF-54FF-EA2BE1E23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2F6A1F-C6CA-14A3-4CD9-50CE728BCF84}"/>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3168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43FA-5054-8E66-8EC3-3172EBA251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ABBA5D-3FA4-5A55-33DB-64C3955344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BE5DA0-2B17-AE44-759C-5E23D3CB763E}"/>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5" name="Footer Placeholder 4">
            <a:extLst>
              <a:ext uri="{FF2B5EF4-FFF2-40B4-BE49-F238E27FC236}">
                <a16:creationId xmlns:a16="http://schemas.microsoft.com/office/drawing/2014/main" id="{AC66E1A9-0845-0B66-F29D-15020D2F1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1ECF0-8ABE-5CAD-ADED-2CB4B029E808}"/>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382730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53FD-3DDE-EE76-2052-A2807E5BD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8BE94D-978B-9968-1C0F-C322B59FB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8A2C14-D5E2-54F5-2122-12D93484CA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66F467-DEFE-5E14-BD7B-5CE2DCBDD70D}"/>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6" name="Footer Placeholder 5">
            <a:extLst>
              <a:ext uri="{FF2B5EF4-FFF2-40B4-BE49-F238E27FC236}">
                <a16:creationId xmlns:a16="http://schemas.microsoft.com/office/drawing/2014/main" id="{E516810F-3586-F082-CC2D-37E45BF3CE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C76D3-DE7D-AD4F-1281-932E124DD5A4}"/>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146711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E9-CC5F-58C0-9D6F-733806BC3A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B1FCDB-4ABC-738C-211A-BB692401A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FC892-72F9-78D6-F695-B0C4EA528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58779F-B8ED-001D-C2E3-3515E0EF8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0827A-B293-D478-9F64-BE24D58F9D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7615BF-0566-F5A4-B2B5-B119C4A8F9AB}"/>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8" name="Footer Placeholder 7">
            <a:extLst>
              <a:ext uri="{FF2B5EF4-FFF2-40B4-BE49-F238E27FC236}">
                <a16:creationId xmlns:a16="http://schemas.microsoft.com/office/drawing/2014/main" id="{7602597F-E6EA-6D25-93C6-C6FFAB259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648FBD-3A98-7288-4548-3C18C6DA0B2A}"/>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421439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5DE3-EFC9-F179-277E-6143CEFEDC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A969D4-BE17-2338-EB86-02DE20F0797C}"/>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4" name="Footer Placeholder 3">
            <a:extLst>
              <a:ext uri="{FF2B5EF4-FFF2-40B4-BE49-F238E27FC236}">
                <a16:creationId xmlns:a16="http://schemas.microsoft.com/office/drawing/2014/main" id="{F4A4BF52-A7C7-700F-98D2-87076B1A84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1E005-6B1B-485E-FDB7-06C8879515BC}"/>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428365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919F-326F-3D6B-0F0B-552531973C0B}"/>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3" name="Footer Placeholder 2">
            <a:extLst>
              <a:ext uri="{FF2B5EF4-FFF2-40B4-BE49-F238E27FC236}">
                <a16:creationId xmlns:a16="http://schemas.microsoft.com/office/drawing/2014/main" id="{B0709EA6-CFDA-EA6F-D8BA-910717E912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B1783D-C7CC-0B98-4BA0-1F55C760673E}"/>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184289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EFC5-3A86-E5A4-0E15-775EE422F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5F5BB8-FA55-6461-8944-527A5D083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4D181A-2E7B-7A66-046A-B015B16FC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6FF19-6D3A-DE71-9539-1A91E1680565}"/>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6" name="Footer Placeholder 5">
            <a:extLst>
              <a:ext uri="{FF2B5EF4-FFF2-40B4-BE49-F238E27FC236}">
                <a16:creationId xmlns:a16="http://schemas.microsoft.com/office/drawing/2014/main" id="{7A8BCF56-003E-28EB-396B-B8A5B7CCCF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394679-060D-A71B-D712-33DC18299423}"/>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315212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7272-1058-6B2A-174A-9B9DA059A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2B86AF-EEA3-F5DF-1C20-2060CD4EA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564753-D5AD-1368-E3F1-0C9A9A7C2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8411B-E9FA-CC86-3A3B-C4B04951FA55}"/>
              </a:ext>
            </a:extLst>
          </p:cNvPr>
          <p:cNvSpPr>
            <a:spLocks noGrp="1"/>
          </p:cNvSpPr>
          <p:nvPr>
            <p:ph type="dt" sz="half" idx="10"/>
          </p:nvPr>
        </p:nvSpPr>
        <p:spPr/>
        <p:txBody>
          <a:bodyPr/>
          <a:lstStyle/>
          <a:p>
            <a:fld id="{B7273A5E-B727-4E98-A03A-DB8AA9DAD510}" type="datetimeFigureOut">
              <a:rPr lang="en-GB" smtClean="0"/>
              <a:t>25/01/2026</a:t>
            </a:fld>
            <a:endParaRPr lang="en-GB"/>
          </a:p>
        </p:txBody>
      </p:sp>
      <p:sp>
        <p:nvSpPr>
          <p:cNvPr id="6" name="Footer Placeholder 5">
            <a:extLst>
              <a:ext uri="{FF2B5EF4-FFF2-40B4-BE49-F238E27FC236}">
                <a16:creationId xmlns:a16="http://schemas.microsoft.com/office/drawing/2014/main" id="{6ABC78FA-F6EC-6940-5893-59D218763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9A869C-C719-7307-D3C9-0027C7731D0D}"/>
              </a:ext>
            </a:extLst>
          </p:cNvPr>
          <p:cNvSpPr>
            <a:spLocks noGrp="1"/>
          </p:cNvSpPr>
          <p:nvPr>
            <p:ph type="sldNum" sz="quarter" idx="12"/>
          </p:nvPr>
        </p:nvSpPr>
        <p:spPr/>
        <p:txBody>
          <a:bodyPr/>
          <a:lstStyle/>
          <a:p>
            <a:fld id="{BAD1DEA5-9FE2-4DCE-A1A7-65CC470400F3}" type="slidenum">
              <a:rPr lang="en-GB" smtClean="0"/>
              <a:t>‹#›</a:t>
            </a:fld>
            <a:endParaRPr lang="en-GB"/>
          </a:p>
        </p:txBody>
      </p:sp>
    </p:spTree>
    <p:extLst>
      <p:ext uri="{BB962C8B-B14F-4D97-AF65-F5344CB8AC3E}">
        <p14:creationId xmlns:p14="http://schemas.microsoft.com/office/powerpoint/2010/main" val="219372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54D8D-B198-1D4A-ACD0-CC30ACD95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24EAE0-AA75-462A-70C6-E43BADFD3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AFED25-C9F7-E3AD-2A9D-95D193149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273A5E-B727-4E98-A03A-DB8AA9DAD510}" type="datetimeFigureOut">
              <a:rPr lang="en-GB" smtClean="0"/>
              <a:t>25/01/2026</a:t>
            </a:fld>
            <a:endParaRPr lang="en-GB"/>
          </a:p>
        </p:txBody>
      </p:sp>
      <p:sp>
        <p:nvSpPr>
          <p:cNvPr id="5" name="Footer Placeholder 4">
            <a:extLst>
              <a:ext uri="{FF2B5EF4-FFF2-40B4-BE49-F238E27FC236}">
                <a16:creationId xmlns:a16="http://schemas.microsoft.com/office/drawing/2014/main" id="{8BEF990D-CDCF-110A-F9A6-95CFAF759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A5B0CC2-63D8-1186-DEDB-BD3FB3560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D1DEA5-9FE2-4DCE-A1A7-65CC470400F3}" type="slidenum">
              <a:rPr lang="en-GB" smtClean="0"/>
              <a:t>‹#›</a:t>
            </a:fld>
            <a:endParaRPr lang="en-GB"/>
          </a:p>
        </p:txBody>
      </p:sp>
    </p:spTree>
    <p:extLst>
      <p:ext uri="{BB962C8B-B14F-4D97-AF65-F5344CB8AC3E}">
        <p14:creationId xmlns:p14="http://schemas.microsoft.com/office/powerpoint/2010/main" val="2638885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2" descr="A large building with a garden&#10;&#10;Description automatically generated">
            <a:extLst>
              <a:ext uri="{FF2B5EF4-FFF2-40B4-BE49-F238E27FC236}">
                <a16:creationId xmlns:a16="http://schemas.microsoft.com/office/drawing/2014/main" id="{C5CF6BBE-76E4-6446-1683-9482E3082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876" b="8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FD3EF5-3497-1919-3D4B-B10B6B220699}"/>
              </a:ext>
            </a:extLst>
          </p:cNvPr>
          <p:cNvSpPr>
            <a:spLocks noGrp="1"/>
          </p:cNvSpPr>
          <p:nvPr>
            <p:ph type="ctrTitle"/>
          </p:nvPr>
        </p:nvSpPr>
        <p:spPr>
          <a:solidFill>
            <a:schemeClr val="bg1">
              <a:alpha val="55000"/>
            </a:schemeClr>
          </a:solidFill>
          <a:ln w="111125" cmpd="dbl">
            <a:solidFill>
              <a:schemeClr val="bg1"/>
            </a:solidFill>
          </a:ln>
        </p:spPr>
        <p:txBody>
          <a:bodyPr>
            <a:normAutofit/>
          </a:bodyPr>
          <a:lstStyle/>
          <a:p>
            <a:r>
              <a:rPr lang="en-GB" sz="4600" dirty="0"/>
              <a:t>Sleeping Well at Ordsall Hall: </a:t>
            </a:r>
            <a:br>
              <a:rPr lang="en-GB" sz="4600" dirty="0"/>
            </a:br>
            <a:r>
              <a:rPr lang="en-GB" sz="4600" dirty="0"/>
              <a:t>Creating your Tudor Sleep Garden </a:t>
            </a:r>
            <a:br>
              <a:rPr lang="en-GB" sz="4600" dirty="0"/>
            </a:br>
            <a:r>
              <a:rPr lang="en-GB" sz="4600"/>
              <a:t>KS2 Schools</a:t>
            </a:r>
            <a:endParaRPr lang="en-GB" sz="4600" dirty="0"/>
          </a:p>
        </p:txBody>
      </p:sp>
    </p:spTree>
    <p:extLst>
      <p:ext uri="{BB962C8B-B14F-4D97-AF65-F5344CB8AC3E}">
        <p14:creationId xmlns:p14="http://schemas.microsoft.com/office/powerpoint/2010/main" val="137235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E2031-02CF-55FA-77F9-C532F12EB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5F4D8-2B98-6781-7B5A-16CDB05147E2}"/>
              </a:ext>
            </a:extLst>
          </p:cNvPr>
          <p:cNvSpPr>
            <a:spLocks noGrp="1"/>
          </p:cNvSpPr>
          <p:nvPr>
            <p:ph type="title"/>
          </p:nvPr>
        </p:nvSpPr>
        <p:spPr>
          <a:xfrm>
            <a:off x="346527" y="72572"/>
            <a:ext cx="11625943" cy="1325563"/>
          </a:xfrm>
        </p:spPr>
        <p:txBody>
          <a:bodyPr>
            <a:normAutofit/>
          </a:bodyPr>
          <a:lstStyle/>
          <a:p>
            <a:r>
              <a:rPr lang="en-GB" dirty="0"/>
              <a:t>5. In your surrounding fields, you now need to add some crops and other features. </a:t>
            </a:r>
          </a:p>
        </p:txBody>
      </p:sp>
      <p:sp>
        <p:nvSpPr>
          <p:cNvPr id="5" name="Content Placeholder 4">
            <a:extLst>
              <a:ext uri="{FF2B5EF4-FFF2-40B4-BE49-F238E27FC236}">
                <a16:creationId xmlns:a16="http://schemas.microsoft.com/office/drawing/2014/main" id="{4D11D8F3-1F02-641C-1C6A-913A74CA7E64}"/>
              </a:ext>
            </a:extLst>
          </p:cNvPr>
          <p:cNvSpPr>
            <a:spLocks noGrp="1"/>
          </p:cNvSpPr>
          <p:nvPr>
            <p:ph idx="1"/>
          </p:nvPr>
        </p:nvSpPr>
        <p:spPr>
          <a:xfrm>
            <a:off x="428172" y="1398135"/>
            <a:ext cx="11544298" cy="5740400"/>
          </a:xfrm>
        </p:spPr>
        <p:txBody>
          <a:bodyPr>
            <a:normAutofit fontScale="92500" lnSpcReduction="20000"/>
          </a:bodyPr>
          <a:lstStyle/>
          <a:p>
            <a:pPr marL="0" indent="0">
              <a:buNone/>
            </a:pPr>
            <a:r>
              <a:rPr lang="en-GB" b="1" dirty="0">
                <a:solidFill>
                  <a:srgbClr val="7030A0"/>
                </a:solidFill>
              </a:rPr>
              <a:t>Play video: ‘Sleepy Garden Collages’ from 01.03 to 02.06.</a:t>
            </a:r>
          </a:p>
          <a:p>
            <a:pPr marL="0" indent="0">
              <a:buNone/>
            </a:pPr>
            <a:r>
              <a:rPr lang="en-GB" dirty="0"/>
              <a:t>Blankets and covers were all made from materials from nature:</a:t>
            </a:r>
          </a:p>
          <a:p>
            <a:pPr lvl="1"/>
            <a:r>
              <a:rPr lang="en-GB" b="1" dirty="0"/>
              <a:t>Flax fields: </a:t>
            </a:r>
            <a:r>
              <a:rPr lang="en-GB" dirty="0"/>
              <a:t>Flax was turned into </a:t>
            </a:r>
            <a:r>
              <a:rPr lang="en-GB" b="1" dirty="0"/>
              <a:t>l</a:t>
            </a:r>
            <a:r>
              <a:rPr lang="en-GB" b="1" u="sng" dirty="0"/>
              <a:t>inen</a:t>
            </a:r>
            <a:r>
              <a:rPr lang="en-GB" dirty="0"/>
              <a:t>. Dried flax fibres were spun on spindles and spinning wheels before being woven into fabric for bedsheets, night gowns and night caps (and day clothes). Flax seeds were also used in sleep remedies.</a:t>
            </a:r>
          </a:p>
          <a:p>
            <a:pPr lvl="1"/>
            <a:r>
              <a:rPr lang="en-GB" b="1" dirty="0"/>
              <a:t>Grazing: sheep provided wool </a:t>
            </a:r>
            <a:r>
              <a:rPr lang="en-GB" dirty="0"/>
              <a:t>stuffed straight into mattresses (as well as meat for meals).</a:t>
            </a:r>
          </a:p>
          <a:p>
            <a:pPr marL="0" indent="0">
              <a:buNone/>
            </a:pPr>
            <a:r>
              <a:rPr lang="en-GB" dirty="0"/>
              <a:t>Mattress stuffing could also be made from:</a:t>
            </a:r>
          </a:p>
          <a:p>
            <a:pPr lvl="1"/>
            <a:r>
              <a:rPr lang="en-GB" b="1" dirty="0"/>
              <a:t>Wheat and oat fields: Wheat straw </a:t>
            </a:r>
            <a:r>
              <a:rPr lang="en-GB" dirty="0"/>
              <a:t>or the ‘</a:t>
            </a:r>
            <a:r>
              <a:rPr lang="en-GB" b="1" dirty="0"/>
              <a:t>chaff</a:t>
            </a:r>
            <a:r>
              <a:rPr lang="en-GB" dirty="0"/>
              <a:t>’ left after oats were harvested. </a:t>
            </a:r>
          </a:p>
          <a:p>
            <a:pPr lvl="1"/>
            <a:r>
              <a:rPr lang="en-GB" b="1" dirty="0"/>
              <a:t>Duck feathers</a:t>
            </a:r>
            <a:r>
              <a:rPr lang="en-GB" dirty="0"/>
              <a:t> </a:t>
            </a:r>
            <a:endParaRPr lang="en-GB" b="1" dirty="0"/>
          </a:p>
          <a:p>
            <a:pPr lvl="1"/>
            <a:r>
              <a:rPr lang="en-GB" b="1" dirty="0"/>
              <a:t>Moss </a:t>
            </a:r>
            <a:r>
              <a:rPr lang="en-GB" dirty="0"/>
              <a:t>and fluff from </a:t>
            </a:r>
            <a:r>
              <a:rPr lang="en-GB" b="1" dirty="0"/>
              <a:t>bullrushes</a:t>
            </a:r>
            <a:r>
              <a:rPr lang="en-GB" dirty="0"/>
              <a:t> that grew in boggy wetlands. </a:t>
            </a:r>
          </a:p>
          <a:p>
            <a:pPr marL="0" indent="0">
              <a:buNone/>
            </a:pPr>
            <a:r>
              <a:rPr lang="en-GB" dirty="0"/>
              <a:t>Other areas to include might be:</a:t>
            </a:r>
          </a:p>
          <a:p>
            <a:pPr lvl="1"/>
            <a:r>
              <a:rPr lang="en-GB" b="1" dirty="0"/>
              <a:t>Barley fields </a:t>
            </a:r>
            <a:r>
              <a:rPr lang="en-GB" dirty="0"/>
              <a:t>were also important: barley water was used for lots of sleep remedies.</a:t>
            </a:r>
          </a:p>
          <a:p>
            <a:pPr lvl="1"/>
            <a:r>
              <a:rPr lang="en-GB" b="1" dirty="0"/>
              <a:t>Orchards full of fruit trees: </a:t>
            </a:r>
            <a:r>
              <a:rPr lang="en-GB" dirty="0"/>
              <a:t>pears and apples were cooling, so could be eaten in the summer. In winter, spices were added to make them warmer, so balancing the body</a:t>
            </a:r>
          </a:p>
          <a:p>
            <a:pPr marL="0" indent="0">
              <a:buNone/>
            </a:pPr>
            <a:r>
              <a:rPr lang="en-GB" b="1" dirty="0"/>
              <a:t>Now decide what you will add to your fields: flax field, barley field, grazing area for sheep and cattle, orchard, a stream and a bogland for wetlands. Add your own pictures and label your fields.</a:t>
            </a:r>
          </a:p>
          <a:p>
            <a:pPr lvl="1"/>
            <a:endParaRPr lang="en-GB" sz="2400" dirty="0"/>
          </a:p>
          <a:p>
            <a:pPr marL="0" indent="0">
              <a:buNone/>
            </a:pPr>
            <a:endParaRPr lang="en-GB" sz="2400" dirty="0"/>
          </a:p>
        </p:txBody>
      </p:sp>
    </p:spTree>
    <p:extLst>
      <p:ext uri="{BB962C8B-B14F-4D97-AF65-F5344CB8AC3E}">
        <p14:creationId xmlns:p14="http://schemas.microsoft.com/office/powerpoint/2010/main" val="118351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1D7F7B-D099-2D95-85CC-FAC0C9A23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FE2F0-00A6-75AB-3C38-A45F87C1B1F4}"/>
              </a:ext>
            </a:extLst>
          </p:cNvPr>
          <p:cNvSpPr>
            <a:spLocks noGrp="1"/>
          </p:cNvSpPr>
          <p:nvPr>
            <p:ph type="title"/>
          </p:nvPr>
        </p:nvSpPr>
        <p:spPr>
          <a:xfrm>
            <a:off x="346527" y="72572"/>
            <a:ext cx="11625943" cy="1325563"/>
          </a:xfrm>
        </p:spPr>
        <p:txBody>
          <a:bodyPr>
            <a:normAutofit/>
          </a:bodyPr>
          <a:lstStyle/>
          <a:p>
            <a:r>
              <a:rPr lang="en-GB" dirty="0"/>
              <a:t>6. In your surrounding fields, you now need to add some crops and other features. </a:t>
            </a:r>
          </a:p>
        </p:txBody>
      </p:sp>
      <p:sp>
        <p:nvSpPr>
          <p:cNvPr id="5" name="Content Placeholder 4">
            <a:extLst>
              <a:ext uri="{FF2B5EF4-FFF2-40B4-BE49-F238E27FC236}">
                <a16:creationId xmlns:a16="http://schemas.microsoft.com/office/drawing/2014/main" id="{34526210-95EA-E652-1637-5939E262ED8B}"/>
              </a:ext>
            </a:extLst>
          </p:cNvPr>
          <p:cNvSpPr>
            <a:spLocks noGrp="1"/>
          </p:cNvSpPr>
          <p:nvPr>
            <p:ph idx="1"/>
          </p:nvPr>
        </p:nvSpPr>
        <p:spPr>
          <a:xfrm>
            <a:off x="428171" y="1477963"/>
            <a:ext cx="11683999" cy="5740400"/>
          </a:xfrm>
        </p:spPr>
        <p:txBody>
          <a:bodyPr>
            <a:normAutofit/>
          </a:bodyPr>
          <a:lstStyle/>
          <a:p>
            <a:pPr marL="0" indent="0">
              <a:buNone/>
            </a:pPr>
            <a:r>
              <a:rPr lang="en-GB" sz="2400" dirty="0"/>
              <a:t>Calming spaces are important for everyone! What makes you calm and relaxed when you are outside?</a:t>
            </a:r>
            <a:endParaRPr lang="en-GB" sz="2400" b="1" dirty="0">
              <a:solidFill>
                <a:srgbClr val="7030A0"/>
              </a:solidFill>
            </a:endParaRPr>
          </a:p>
          <a:p>
            <a:pPr marL="0" indent="0">
              <a:buNone/>
            </a:pPr>
            <a:r>
              <a:rPr lang="en-GB" sz="2400" b="1" dirty="0">
                <a:solidFill>
                  <a:srgbClr val="7030A0"/>
                </a:solidFill>
              </a:rPr>
              <a:t>Play video: ‘Sleepy Garden Collages’ from 02.53 to end.</a:t>
            </a:r>
          </a:p>
          <a:p>
            <a:pPr marL="0" indent="0">
              <a:buNone/>
            </a:pPr>
            <a:r>
              <a:rPr lang="en-GB" sz="2400" b="1" dirty="0"/>
              <a:t>Finally, add one or two areas from the below:</a:t>
            </a:r>
          </a:p>
          <a:p>
            <a:pPr lvl="1"/>
            <a:r>
              <a:rPr lang="en-GB" sz="2200" dirty="0"/>
              <a:t>Green spaces: An area with some </a:t>
            </a:r>
            <a:r>
              <a:rPr lang="en-GB" sz="2200" u="sng" dirty="0"/>
              <a:t>birds</a:t>
            </a:r>
            <a:r>
              <a:rPr lang="en-GB" sz="2200" dirty="0"/>
              <a:t> so you can hear relaxing bird song might be a good idea. </a:t>
            </a:r>
            <a:r>
              <a:rPr lang="en-GB" sz="2200" u="sng" dirty="0"/>
              <a:t>Green spaces</a:t>
            </a:r>
            <a:r>
              <a:rPr lang="en-GB" sz="2200" dirty="0"/>
              <a:t> could be used for exercise but also for calm reflection and meditation.</a:t>
            </a:r>
          </a:p>
          <a:p>
            <a:pPr lvl="1"/>
            <a:r>
              <a:rPr lang="en-GB" sz="2200" dirty="0"/>
              <a:t>A relaxing space to sit in, planted with nice smelling </a:t>
            </a:r>
            <a:r>
              <a:rPr lang="en-GB" sz="2200" u="sng" dirty="0"/>
              <a:t>flowers</a:t>
            </a:r>
            <a:r>
              <a:rPr lang="en-GB" sz="2200" dirty="0"/>
              <a:t> and </a:t>
            </a:r>
            <a:r>
              <a:rPr lang="en-GB" sz="2200" u="sng" dirty="0"/>
              <a:t>herbs</a:t>
            </a:r>
            <a:r>
              <a:rPr lang="en-GB" sz="2200" dirty="0"/>
              <a:t>. </a:t>
            </a:r>
            <a:r>
              <a:rPr lang="en-GB" sz="2200" u="sng" dirty="0"/>
              <a:t>Roses and borage</a:t>
            </a:r>
            <a:r>
              <a:rPr lang="en-GB" sz="2200" dirty="0"/>
              <a:t> were believed to be happy flowers that cheered people up. Your garden should make you feel happy and soothed as well as provide what you needed in the 16</a:t>
            </a:r>
            <a:r>
              <a:rPr lang="en-GB" sz="2200" baseline="30000" dirty="0"/>
              <a:t>th</a:t>
            </a:r>
            <a:r>
              <a:rPr lang="en-GB" sz="2200" dirty="0"/>
              <a:t> and 17</a:t>
            </a:r>
            <a:r>
              <a:rPr lang="en-GB" sz="2200" baseline="30000" dirty="0"/>
              <a:t>th</a:t>
            </a:r>
            <a:r>
              <a:rPr lang="en-GB" sz="2200" dirty="0"/>
              <a:t> centuries to help you sleep. </a:t>
            </a:r>
          </a:p>
          <a:p>
            <a:pPr lvl="1"/>
            <a:r>
              <a:rPr lang="en-GB" sz="2200" dirty="0"/>
              <a:t>Have you got a watery area? Some </a:t>
            </a:r>
            <a:r>
              <a:rPr lang="en-GB" sz="2200" u="sng" dirty="0"/>
              <a:t>water</a:t>
            </a:r>
            <a:r>
              <a:rPr lang="en-GB" sz="2200" dirty="0"/>
              <a:t> for </a:t>
            </a:r>
            <a:r>
              <a:rPr lang="en-GB" sz="2200" u="sng" dirty="0"/>
              <a:t>water lilies</a:t>
            </a:r>
            <a:r>
              <a:rPr lang="en-GB" sz="2200" dirty="0"/>
              <a:t> and </a:t>
            </a:r>
            <a:r>
              <a:rPr lang="en-GB" sz="2200" u="sng" dirty="0"/>
              <a:t>bullrushes</a:t>
            </a:r>
            <a:r>
              <a:rPr lang="en-GB" sz="2200" dirty="0"/>
              <a:t> to grow in, to use for sleepy remedies or to stuff your pillows, might be combined with a gentle </a:t>
            </a:r>
            <a:r>
              <a:rPr lang="en-GB" sz="2200" u="sng" dirty="0"/>
              <a:t>river</a:t>
            </a:r>
            <a:r>
              <a:rPr lang="en-GB" sz="2200" dirty="0"/>
              <a:t> to create some soothing sounds. </a:t>
            </a:r>
          </a:p>
          <a:p>
            <a:pPr marL="0" indent="0">
              <a:buNone/>
            </a:pPr>
            <a:r>
              <a:rPr lang="en-GB" sz="2400" b="1" dirty="0"/>
              <a:t>Colour in the rest of your garden, or adding any additional coloured paper, ribbons or other materials your teacher may provide.</a:t>
            </a:r>
          </a:p>
          <a:p>
            <a:endParaRPr lang="en-GB" sz="2400" dirty="0"/>
          </a:p>
          <a:p>
            <a:pPr marL="0" indent="0">
              <a:buNone/>
            </a:pPr>
            <a:endParaRPr lang="en-GB" sz="2400" dirty="0"/>
          </a:p>
        </p:txBody>
      </p:sp>
    </p:spTree>
    <p:extLst>
      <p:ext uri="{BB962C8B-B14F-4D97-AF65-F5344CB8AC3E}">
        <p14:creationId xmlns:p14="http://schemas.microsoft.com/office/powerpoint/2010/main" val="8126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007976-D73A-291D-463F-257536E43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57962-2E2D-B328-03F8-33C375F09E6C}"/>
              </a:ext>
            </a:extLst>
          </p:cNvPr>
          <p:cNvSpPr>
            <a:spLocks noGrp="1"/>
          </p:cNvSpPr>
          <p:nvPr>
            <p:ph type="title"/>
          </p:nvPr>
        </p:nvSpPr>
        <p:spPr/>
        <p:txBody>
          <a:bodyPr>
            <a:normAutofit/>
          </a:bodyPr>
          <a:lstStyle/>
          <a:p>
            <a:r>
              <a:rPr lang="en-GB" dirty="0"/>
              <a:t>Garden templates</a:t>
            </a:r>
          </a:p>
        </p:txBody>
      </p:sp>
    </p:spTree>
    <p:extLst>
      <p:ext uri="{BB962C8B-B14F-4D97-AF65-F5344CB8AC3E}">
        <p14:creationId xmlns:p14="http://schemas.microsoft.com/office/powerpoint/2010/main" val="232952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7521C5-0E6E-6085-91D2-20986535C477}"/>
            </a:ext>
          </a:extLst>
        </p:cNvPr>
        <p:cNvGrpSpPr/>
        <p:nvPr/>
      </p:nvGrpSpPr>
      <p:grpSpPr>
        <a:xfrm>
          <a:off x="0" y="0"/>
          <a:ext cx="0" cy="0"/>
          <a:chOff x="0" y="0"/>
          <a:chExt cx="0" cy="0"/>
        </a:xfrm>
      </p:grpSpPr>
      <p:pic>
        <p:nvPicPr>
          <p:cNvPr id="4" name="Content Placeholder 3" descr="A black and white drawing of a circular design&#10;&#10;AI-generated content may be incorrect.">
            <a:extLst>
              <a:ext uri="{FF2B5EF4-FFF2-40B4-BE49-F238E27FC236}">
                <a16:creationId xmlns:a16="http://schemas.microsoft.com/office/drawing/2014/main" id="{E828E89A-B788-89F2-9A0B-423365F0F5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9372" y="1100295"/>
            <a:ext cx="4611051" cy="4393549"/>
          </a:xfrm>
          <a:prstGeom prst="rect">
            <a:avLst/>
          </a:prstGeom>
        </p:spPr>
      </p:pic>
    </p:spTree>
    <p:extLst>
      <p:ext uri="{BB962C8B-B14F-4D97-AF65-F5344CB8AC3E}">
        <p14:creationId xmlns:p14="http://schemas.microsoft.com/office/powerpoint/2010/main" val="190940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634514-DC27-617C-9A1C-44A6E1B5B8CB}"/>
            </a:ext>
          </a:extLst>
        </p:cNvPr>
        <p:cNvGrpSpPr/>
        <p:nvPr/>
      </p:nvGrpSpPr>
      <p:grpSpPr>
        <a:xfrm>
          <a:off x="0" y="0"/>
          <a:ext cx="0" cy="0"/>
          <a:chOff x="0" y="0"/>
          <a:chExt cx="0" cy="0"/>
        </a:xfrm>
      </p:grpSpPr>
      <p:pic>
        <p:nvPicPr>
          <p:cNvPr id="5" name="Picture 4" descr="A black and white drawing of a decorative design&#10;&#10;AI-generated content may be incorrect.">
            <a:extLst>
              <a:ext uri="{FF2B5EF4-FFF2-40B4-BE49-F238E27FC236}">
                <a16:creationId xmlns:a16="http://schemas.microsoft.com/office/drawing/2014/main" id="{CEF32ACC-3ED6-320E-1478-12E671EF5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081" y="1167754"/>
            <a:ext cx="5063837" cy="4522491"/>
          </a:xfrm>
          <a:prstGeom prst="rect">
            <a:avLst/>
          </a:prstGeom>
        </p:spPr>
      </p:pic>
    </p:spTree>
    <p:extLst>
      <p:ext uri="{BB962C8B-B14F-4D97-AF65-F5344CB8AC3E}">
        <p14:creationId xmlns:p14="http://schemas.microsoft.com/office/powerpoint/2010/main" val="349373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79E7A2-A48A-839B-E8FB-5BC1C82E9E59}"/>
            </a:ext>
          </a:extLst>
        </p:cNvPr>
        <p:cNvGrpSpPr/>
        <p:nvPr/>
      </p:nvGrpSpPr>
      <p:grpSpPr>
        <a:xfrm>
          <a:off x="0" y="0"/>
          <a:ext cx="0" cy="0"/>
          <a:chOff x="0" y="0"/>
          <a:chExt cx="0" cy="0"/>
        </a:xfrm>
      </p:grpSpPr>
      <p:pic>
        <p:nvPicPr>
          <p:cNvPr id="6" name="Picture 5" descr="A black and white drawing of a square pattern&#10;&#10;AI-generated content may be incorrect.">
            <a:extLst>
              <a:ext uri="{FF2B5EF4-FFF2-40B4-BE49-F238E27FC236}">
                <a16:creationId xmlns:a16="http://schemas.microsoft.com/office/drawing/2014/main" id="{0DE745E7-C2AE-FC35-72FB-D2BE15F9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829" y="1070109"/>
            <a:ext cx="5174342" cy="4717781"/>
          </a:xfrm>
          <a:prstGeom prst="rect">
            <a:avLst/>
          </a:prstGeom>
        </p:spPr>
      </p:pic>
    </p:spTree>
    <p:extLst>
      <p:ext uri="{BB962C8B-B14F-4D97-AF65-F5344CB8AC3E}">
        <p14:creationId xmlns:p14="http://schemas.microsoft.com/office/powerpoint/2010/main" val="223146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DAB5F3-CF5D-B03C-61AC-085FF4F455E2}"/>
            </a:ext>
          </a:extLst>
        </p:cNvPr>
        <p:cNvGrpSpPr/>
        <p:nvPr/>
      </p:nvGrpSpPr>
      <p:grpSpPr>
        <a:xfrm>
          <a:off x="0" y="0"/>
          <a:ext cx="0" cy="0"/>
          <a:chOff x="0" y="0"/>
          <a:chExt cx="0" cy="0"/>
        </a:xfrm>
      </p:grpSpPr>
      <p:pic>
        <p:nvPicPr>
          <p:cNvPr id="7" name="Picture 6" descr="A black and white drawing of a square&#10;&#10;AI-generated content may be incorrect.">
            <a:extLst>
              <a:ext uri="{FF2B5EF4-FFF2-40B4-BE49-F238E27FC236}">
                <a16:creationId xmlns:a16="http://schemas.microsoft.com/office/drawing/2014/main" id="{657B927E-E62E-E0EE-E49E-273A6CFF3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504" y="1208477"/>
            <a:ext cx="4830991" cy="4441046"/>
          </a:xfrm>
          <a:prstGeom prst="rect">
            <a:avLst/>
          </a:prstGeom>
        </p:spPr>
      </p:pic>
    </p:spTree>
    <p:extLst>
      <p:ext uri="{BB962C8B-B14F-4D97-AF65-F5344CB8AC3E}">
        <p14:creationId xmlns:p14="http://schemas.microsoft.com/office/powerpoint/2010/main" val="417884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02AB-30BC-C495-23BD-24D153A48B9F}"/>
              </a:ext>
            </a:extLst>
          </p:cNvPr>
          <p:cNvSpPr>
            <a:spLocks noGrp="1"/>
          </p:cNvSpPr>
          <p:nvPr>
            <p:ph type="title"/>
          </p:nvPr>
        </p:nvSpPr>
        <p:spPr>
          <a:xfrm>
            <a:off x="838200" y="365125"/>
            <a:ext cx="10515600" cy="803275"/>
          </a:xfrm>
        </p:spPr>
        <p:txBody>
          <a:bodyPr>
            <a:normAutofit/>
          </a:bodyPr>
          <a:lstStyle/>
          <a:p>
            <a:r>
              <a:rPr lang="en-GB" dirty="0"/>
              <a:t>Sleepy garden plants </a:t>
            </a:r>
          </a:p>
        </p:txBody>
      </p:sp>
      <p:pic>
        <p:nvPicPr>
          <p:cNvPr id="4" name="Picture 3" descr="A drawing of a flower&#10;&#10;AI-generated content may be incorrect.">
            <a:extLst>
              <a:ext uri="{FF2B5EF4-FFF2-40B4-BE49-F238E27FC236}">
                <a16:creationId xmlns:a16="http://schemas.microsoft.com/office/drawing/2014/main" id="{87C69CAB-267A-2622-D4DC-20B634F1DAEE}"/>
              </a:ext>
            </a:extLst>
          </p:cNvPr>
          <p:cNvPicPr>
            <a:picLocks noChangeAspect="1"/>
          </p:cNvPicPr>
          <p:nvPr/>
        </p:nvPicPr>
        <p:blipFill>
          <a:blip r:embed="rId2"/>
          <a:stretch>
            <a:fillRect/>
          </a:stretch>
        </p:blipFill>
        <p:spPr>
          <a:xfrm>
            <a:off x="9998468" y="3754640"/>
            <a:ext cx="1972340" cy="2443663"/>
          </a:xfrm>
          <a:prstGeom prst="rect">
            <a:avLst/>
          </a:prstGeom>
        </p:spPr>
      </p:pic>
      <p:pic>
        <p:nvPicPr>
          <p:cNvPr id="5" name="Picture 4" descr="A black and white drawing of a plant&#10;&#10;AI-generated content may be incorrect.">
            <a:extLst>
              <a:ext uri="{FF2B5EF4-FFF2-40B4-BE49-F238E27FC236}">
                <a16:creationId xmlns:a16="http://schemas.microsoft.com/office/drawing/2014/main" id="{4D4FA515-81E8-C0AA-A7FF-3F439AD3B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182" y="1089740"/>
            <a:ext cx="1350092" cy="2760786"/>
          </a:xfrm>
          <a:prstGeom prst="rect">
            <a:avLst/>
          </a:prstGeom>
        </p:spPr>
      </p:pic>
      <p:pic>
        <p:nvPicPr>
          <p:cNvPr id="6" name="Picture 5" descr="A drawing of a plant&#10;&#10;AI-generated content may be incorrect.">
            <a:extLst>
              <a:ext uri="{FF2B5EF4-FFF2-40B4-BE49-F238E27FC236}">
                <a16:creationId xmlns:a16="http://schemas.microsoft.com/office/drawing/2014/main" id="{DA3E779B-DA65-F78C-700E-5738D214F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75" y="1063642"/>
            <a:ext cx="1610148" cy="2795757"/>
          </a:xfrm>
          <a:prstGeom prst="rect">
            <a:avLst/>
          </a:prstGeom>
        </p:spPr>
      </p:pic>
      <p:pic>
        <p:nvPicPr>
          <p:cNvPr id="7" name="Picture 6" descr="A drawing of a vegetable&#10;&#10;AI-generated content may be incorrect.">
            <a:extLst>
              <a:ext uri="{FF2B5EF4-FFF2-40B4-BE49-F238E27FC236}">
                <a16:creationId xmlns:a16="http://schemas.microsoft.com/office/drawing/2014/main" id="{4552B51C-11F1-4C01-CC1C-908B8A9AE1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579" y="481641"/>
            <a:ext cx="2038985" cy="2844800"/>
          </a:xfrm>
          <a:prstGeom prst="rect">
            <a:avLst/>
          </a:prstGeom>
        </p:spPr>
      </p:pic>
      <p:pic>
        <p:nvPicPr>
          <p:cNvPr id="9" name="Picture 8" descr="A drawing of a plant&#10;&#10;AI-generated content may be incorrect.">
            <a:extLst>
              <a:ext uri="{FF2B5EF4-FFF2-40B4-BE49-F238E27FC236}">
                <a16:creationId xmlns:a16="http://schemas.microsoft.com/office/drawing/2014/main" id="{C22BF184-2B63-AED1-4850-3C19C77D99E2}"/>
              </a:ext>
            </a:extLst>
          </p:cNvPr>
          <p:cNvPicPr>
            <a:picLocks noChangeAspect="1"/>
          </p:cNvPicPr>
          <p:nvPr/>
        </p:nvPicPr>
        <p:blipFill>
          <a:blip r:embed="rId6"/>
          <a:stretch>
            <a:fillRect/>
          </a:stretch>
        </p:blipFill>
        <p:spPr>
          <a:xfrm>
            <a:off x="692007" y="4123973"/>
            <a:ext cx="1450337" cy="2192655"/>
          </a:xfrm>
          <a:prstGeom prst="rect">
            <a:avLst/>
          </a:prstGeom>
        </p:spPr>
      </p:pic>
      <p:sp>
        <p:nvSpPr>
          <p:cNvPr id="10" name="TextBox 9">
            <a:extLst>
              <a:ext uri="{FF2B5EF4-FFF2-40B4-BE49-F238E27FC236}">
                <a16:creationId xmlns:a16="http://schemas.microsoft.com/office/drawing/2014/main" id="{3EB11BC3-9A99-6F95-79D5-A4815ECD1E61}"/>
              </a:ext>
            </a:extLst>
          </p:cNvPr>
          <p:cNvSpPr txBox="1"/>
          <p:nvPr/>
        </p:nvSpPr>
        <p:spPr>
          <a:xfrm>
            <a:off x="10588922" y="6316628"/>
            <a:ext cx="870857" cy="369332"/>
          </a:xfrm>
          <a:prstGeom prst="rect">
            <a:avLst/>
          </a:prstGeom>
          <a:noFill/>
        </p:spPr>
        <p:txBody>
          <a:bodyPr wrap="square" rtlCol="0">
            <a:spAutoFit/>
          </a:bodyPr>
          <a:lstStyle/>
          <a:p>
            <a:r>
              <a:rPr lang="en-GB" dirty="0"/>
              <a:t>Rose</a:t>
            </a:r>
          </a:p>
        </p:txBody>
      </p:sp>
      <p:sp>
        <p:nvSpPr>
          <p:cNvPr id="11" name="TextBox 10">
            <a:extLst>
              <a:ext uri="{FF2B5EF4-FFF2-40B4-BE49-F238E27FC236}">
                <a16:creationId xmlns:a16="http://schemas.microsoft.com/office/drawing/2014/main" id="{F0462A1F-4B54-73E1-FB4A-45562A944A3A}"/>
              </a:ext>
            </a:extLst>
          </p:cNvPr>
          <p:cNvSpPr txBox="1"/>
          <p:nvPr/>
        </p:nvSpPr>
        <p:spPr>
          <a:xfrm>
            <a:off x="960178" y="6316628"/>
            <a:ext cx="870857" cy="369332"/>
          </a:xfrm>
          <a:prstGeom prst="rect">
            <a:avLst/>
          </a:prstGeom>
          <a:noFill/>
        </p:spPr>
        <p:txBody>
          <a:bodyPr wrap="square" rtlCol="0">
            <a:spAutoFit/>
          </a:bodyPr>
          <a:lstStyle/>
          <a:p>
            <a:r>
              <a:rPr lang="en-GB" dirty="0"/>
              <a:t>Violet</a:t>
            </a:r>
          </a:p>
        </p:txBody>
      </p:sp>
      <p:pic>
        <p:nvPicPr>
          <p:cNvPr id="12" name="Picture 11" descr="Cucumbers Cucumis sativus pencil illustration by botanical illustrator  Lizzie Harper - Lizzie Harper">
            <a:extLst>
              <a:ext uri="{FF2B5EF4-FFF2-40B4-BE49-F238E27FC236}">
                <a16:creationId xmlns:a16="http://schemas.microsoft.com/office/drawing/2014/main" id="{628C2993-9605-5898-88E1-A62529DFD09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9862" y="4123973"/>
            <a:ext cx="1819910" cy="2288540"/>
          </a:xfrm>
          <a:prstGeom prst="rect">
            <a:avLst/>
          </a:prstGeom>
          <a:noFill/>
          <a:ln>
            <a:noFill/>
          </a:ln>
        </p:spPr>
      </p:pic>
      <p:sp>
        <p:nvSpPr>
          <p:cNvPr id="13" name="TextBox 12">
            <a:extLst>
              <a:ext uri="{FF2B5EF4-FFF2-40B4-BE49-F238E27FC236}">
                <a16:creationId xmlns:a16="http://schemas.microsoft.com/office/drawing/2014/main" id="{8521E88E-B45E-40BB-5F5D-D1DF8B5A004E}"/>
              </a:ext>
            </a:extLst>
          </p:cNvPr>
          <p:cNvSpPr txBox="1"/>
          <p:nvPr/>
        </p:nvSpPr>
        <p:spPr>
          <a:xfrm>
            <a:off x="2716014" y="6316628"/>
            <a:ext cx="1427606" cy="369332"/>
          </a:xfrm>
          <a:prstGeom prst="rect">
            <a:avLst/>
          </a:prstGeom>
          <a:noFill/>
        </p:spPr>
        <p:txBody>
          <a:bodyPr wrap="square" rtlCol="0">
            <a:spAutoFit/>
          </a:bodyPr>
          <a:lstStyle/>
          <a:p>
            <a:r>
              <a:rPr lang="en-GB" dirty="0"/>
              <a:t>Cucumber</a:t>
            </a:r>
          </a:p>
        </p:txBody>
      </p:sp>
      <p:pic>
        <p:nvPicPr>
          <p:cNvPr id="3" name="Picture 2" descr="A drawing of a plant&#10;&#10;Description automatically generated">
            <a:extLst>
              <a:ext uri="{FF2B5EF4-FFF2-40B4-BE49-F238E27FC236}">
                <a16:creationId xmlns:a16="http://schemas.microsoft.com/office/drawing/2014/main" id="{13ED5B71-6A7E-91E4-56CD-C6BC430A41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5408" y="1222906"/>
            <a:ext cx="1610149" cy="2574347"/>
          </a:xfrm>
          <a:prstGeom prst="rect">
            <a:avLst/>
          </a:prstGeom>
        </p:spPr>
      </p:pic>
      <p:pic>
        <p:nvPicPr>
          <p:cNvPr id="8" name="Picture 7" descr="A drawing of a plant&#10;&#10;Description automatically generated">
            <a:extLst>
              <a:ext uri="{FF2B5EF4-FFF2-40B4-BE49-F238E27FC236}">
                <a16:creationId xmlns:a16="http://schemas.microsoft.com/office/drawing/2014/main" id="{6475FC61-61BB-7A87-2F03-76218A22C818}"/>
              </a:ext>
            </a:extLst>
          </p:cNvPr>
          <p:cNvPicPr>
            <a:picLocks noChangeAspect="1"/>
          </p:cNvPicPr>
          <p:nvPr/>
        </p:nvPicPr>
        <p:blipFill>
          <a:blip r:embed="rId9"/>
          <a:stretch>
            <a:fillRect/>
          </a:stretch>
        </p:blipFill>
        <p:spPr>
          <a:xfrm>
            <a:off x="8986450" y="481641"/>
            <a:ext cx="1598930" cy="2691765"/>
          </a:xfrm>
          <a:prstGeom prst="rect">
            <a:avLst/>
          </a:prstGeom>
        </p:spPr>
      </p:pic>
      <p:pic>
        <p:nvPicPr>
          <p:cNvPr id="15" name="Picture 14" descr="A drawing of a plant&#10;&#10;AI-generated content may be incorrect.">
            <a:extLst>
              <a:ext uri="{FF2B5EF4-FFF2-40B4-BE49-F238E27FC236}">
                <a16:creationId xmlns:a16="http://schemas.microsoft.com/office/drawing/2014/main" id="{E640E0AC-B732-CCD9-E83E-0EB9C0C3F3ED}"/>
              </a:ext>
            </a:extLst>
          </p:cNvPr>
          <p:cNvPicPr>
            <a:picLocks noChangeAspect="1"/>
          </p:cNvPicPr>
          <p:nvPr/>
        </p:nvPicPr>
        <p:blipFill>
          <a:blip r:embed="rId10">
            <a:extLst>
              <a:ext uri="{28A0092B-C50C-407E-A947-70E740481C1C}">
                <a14:useLocalDpi xmlns:a14="http://schemas.microsoft.com/office/drawing/2010/main" val="0"/>
              </a:ext>
            </a:extLst>
          </a:blip>
          <a:srcRect b="6095"/>
          <a:stretch>
            <a:fillRect/>
          </a:stretch>
        </p:blipFill>
        <p:spPr>
          <a:xfrm>
            <a:off x="4436268" y="3961947"/>
            <a:ext cx="1450337" cy="2229786"/>
          </a:xfrm>
          <a:prstGeom prst="rect">
            <a:avLst/>
          </a:prstGeom>
        </p:spPr>
      </p:pic>
      <p:sp>
        <p:nvSpPr>
          <p:cNvPr id="17" name="TextBox 16">
            <a:extLst>
              <a:ext uri="{FF2B5EF4-FFF2-40B4-BE49-F238E27FC236}">
                <a16:creationId xmlns:a16="http://schemas.microsoft.com/office/drawing/2014/main" id="{D074962E-5F82-45F2-52CB-C1B732A7E7D0}"/>
              </a:ext>
            </a:extLst>
          </p:cNvPr>
          <p:cNvSpPr txBox="1"/>
          <p:nvPr/>
        </p:nvSpPr>
        <p:spPr>
          <a:xfrm>
            <a:off x="8570605" y="6308209"/>
            <a:ext cx="1490254" cy="369332"/>
          </a:xfrm>
          <a:prstGeom prst="rect">
            <a:avLst/>
          </a:prstGeom>
          <a:noFill/>
        </p:spPr>
        <p:txBody>
          <a:bodyPr wrap="square">
            <a:spAutoFit/>
          </a:bodyPr>
          <a:lstStyle/>
          <a:p>
            <a:r>
              <a:rPr lang="en-GB" dirty="0"/>
              <a:t>Lemon Balm </a:t>
            </a:r>
          </a:p>
        </p:txBody>
      </p:sp>
      <p:pic>
        <p:nvPicPr>
          <p:cNvPr id="19" name="Picture 18" descr="A drawing of a plant&#10;&#10;AI-generated content may be incorrect.">
            <a:extLst>
              <a:ext uri="{FF2B5EF4-FFF2-40B4-BE49-F238E27FC236}">
                <a16:creationId xmlns:a16="http://schemas.microsoft.com/office/drawing/2014/main" id="{9BB47A8E-9F30-D2F3-7E53-2CBCDBABC1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6547" y="3429000"/>
            <a:ext cx="1785334" cy="2543210"/>
          </a:xfrm>
          <a:prstGeom prst="rect">
            <a:avLst/>
          </a:prstGeom>
        </p:spPr>
      </p:pic>
      <p:sp>
        <p:nvSpPr>
          <p:cNvPr id="21" name="TextBox 20">
            <a:extLst>
              <a:ext uri="{FF2B5EF4-FFF2-40B4-BE49-F238E27FC236}">
                <a16:creationId xmlns:a16="http://schemas.microsoft.com/office/drawing/2014/main" id="{47C9BF6F-FBCF-D341-94CC-77DB5BC2CB39}"/>
              </a:ext>
            </a:extLst>
          </p:cNvPr>
          <p:cNvSpPr txBox="1"/>
          <p:nvPr/>
        </p:nvSpPr>
        <p:spPr>
          <a:xfrm>
            <a:off x="4645413" y="6316628"/>
            <a:ext cx="15271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Lovage </a:t>
            </a:r>
          </a:p>
        </p:txBody>
      </p:sp>
      <p:pic>
        <p:nvPicPr>
          <p:cNvPr id="23" name="Picture 22" descr="A drawing of a plant&#10;&#10;AI-generated content may be incorrect.">
            <a:extLst>
              <a:ext uri="{FF2B5EF4-FFF2-40B4-BE49-F238E27FC236}">
                <a16:creationId xmlns:a16="http://schemas.microsoft.com/office/drawing/2014/main" id="{4501A773-001F-9D40-8566-215A729EE5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44913" y="3531560"/>
            <a:ext cx="1853555" cy="2621719"/>
          </a:xfrm>
          <a:prstGeom prst="rect">
            <a:avLst/>
          </a:prstGeom>
        </p:spPr>
      </p:pic>
      <p:sp>
        <p:nvSpPr>
          <p:cNvPr id="25" name="TextBox 24">
            <a:extLst>
              <a:ext uri="{FF2B5EF4-FFF2-40B4-BE49-F238E27FC236}">
                <a16:creationId xmlns:a16="http://schemas.microsoft.com/office/drawing/2014/main" id="{C49B47D0-3E69-33A4-58EB-0D851E366BCD}"/>
              </a:ext>
            </a:extLst>
          </p:cNvPr>
          <p:cNvSpPr txBox="1"/>
          <p:nvPr/>
        </p:nvSpPr>
        <p:spPr>
          <a:xfrm>
            <a:off x="6379096" y="6308209"/>
            <a:ext cx="124840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ptos" panose="02110004020202020204"/>
              </a:rPr>
              <a:t>Rosemary </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27848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287D-BA09-FCA5-B82C-A86A4420C4C7}"/>
              </a:ext>
            </a:extLst>
          </p:cNvPr>
          <p:cNvSpPr>
            <a:spLocks noGrp="1"/>
          </p:cNvSpPr>
          <p:nvPr>
            <p:ph type="title"/>
          </p:nvPr>
        </p:nvSpPr>
        <p:spPr>
          <a:xfrm>
            <a:off x="838200" y="31607"/>
            <a:ext cx="10515600" cy="1325563"/>
          </a:xfrm>
        </p:spPr>
        <p:txBody>
          <a:bodyPr/>
          <a:lstStyle/>
          <a:p>
            <a:r>
              <a:rPr lang="en-GB" dirty="0"/>
              <a:t>For the areas surrounding your garden</a:t>
            </a:r>
          </a:p>
        </p:txBody>
      </p:sp>
      <p:pic>
        <p:nvPicPr>
          <p:cNvPr id="4" name="Picture 3" descr="A drawing of wheat stalks&#10;&#10;AI-generated content may be incorrect.">
            <a:extLst>
              <a:ext uri="{FF2B5EF4-FFF2-40B4-BE49-F238E27FC236}">
                <a16:creationId xmlns:a16="http://schemas.microsoft.com/office/drawing/2014/main" id="{E2D258B7-B059-3B9D-A162-2A6357207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197" y="4042319"/>
            <a:ext cx="1797050" cy="2642870"/>
          </a:xfrm>
          <a:prstGeom prst="rect">
            <a:avLst/>
          </a:prstGeom>
        </p:spPr>
      </p:pic>
      <p:pic>
        <p:nvPicPr>
          <p:cNvPr id="5" name="Picture 4" descr="A drawing of a plant&#10;&#10;AI-generated content may be incorrect.">
            <a:extLst>
              <a:ext uri="{FF2B5EF4-FFF2-40B4-BE49-F238E27FC236}">
                <a16:creationId xmlns:a16="http://schemas.microsoft.com/office/drawing/2014/main" id="{34242BC9-4390-DC5A-EAD9-C6E40A7DB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538" y="3341100"/>
            <a:ext cx="1797050" cy="3344089"/>
          </a:xfrm>
          <a:prstGeom prst="rect">
            <a:avLst/>
          </a:prstGeom>
        </p:spPr>
      </p:pic>
      <p:pic>
        <p:nvPicPr>
          <p:cNvPr id="6" name="Picture 5" descr="A plant with long stems&#10;&#10;AI-generated content may be incorrect.">
            <a:extLst>
              <a:ext uri="{FF2B5EF4-FFF2-40B4-BE49-F238E27FC236}">
                <a16:creationId xmlns:a16="http://schemas.microsoft.com/office/drawing/2014/main" id="{D98889EE-E21E-86F5-70CC-C69157055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2709" y="995685"/>
            <a:ext cx="2124835" cy="3389301"/>
          </a:xfrm>
          <a:prstGeom prst="rect">
            <a:avLst/>
          </a:prstGeom>
        </p:spPr>
      </p:pic>
      <p:pic>
        <p:nvPicPr>
          <p:cNvPr id="7" name="Picture 6" descr="A close-up of several plants&#10;&#10;AI-generated content may be incorrect.">
            <a:extLst>
              <a:ext uri="{FF2B5EF4-FFF2-40B4-BE49-F238E27FC236}">
                <a16:creationId xmlns:a16="http://schemas.microsoft.com/office/drawing/2014/main" id="{B0DB59B4-C491-2CD6-D10E-D644CFCB38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7064" y="2836774"/>
            <a:ext cx="4639229" cy="3802695"/>
          </a:xfrm>
          <a:prstGeom prst="rect">
            <a:avLst/>
          </a:prstGeom>
        </p:spPr>
      </p:pic>
      <p:pic>
        <p:nvPicPr>
          <p:cNvPr id="3" name="Picture 2" descr="A picture containing text, book&#10;&#10;Description automatically generated">
            <a:extLst>
              <a:ext uri="{FF2B5EF4-FFF2-40B4-BE49-F238E27FC236}">
                <a16:creationId xmlns:a16="http://schemas.microsoft.com/office/drawing/2014/main" id="{DEE12AE0-2ECC-A422-9A7B-96CB6686DD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5707" y="1121820"/>
            <a:ext cx="3919573" cy="3134564"/>
          </a:xfrm>
          <a:prstGeom prst="rect">
            <a:avLst/>
          </a:prstGeom>
          <a:noFill/>
          <a:ln>
            <a:noFill/>
          </a:ln>
        </p:spPr>
      </p:pic>
    </p:spTree>
    <p:extLst>
      <p:ext uri="{BB962C8B-B14F-4D97-AF65-F5344CB8AC3E}">
        <p14:creationId xmlns:p14="http://schemas.microsoft.com/office/powerpoint/2010/main" val="417118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9DA0-9574-0380-3C2F-846354334528}"/>
              </a:ext>
            </a:extLst>
          </p:cNvPr>
          <p:cNvSpPr>
            <a:spLocks noGrp="1"/>
          </p:cNvSpPr>
          <p:nvPr>
            <p:ph type="title"/>
          </p:nvPr>
        </p:nvSpPr>
        <p:spPr/>
        <p:txBody>
          <a:bodyPr/>
          <a:lstStyle/>
          <a:p>
            <a:r>
              <a:rPr lang="en-GB" dirty="0"/>
              <a:t>Teacher materials</a:t>
            </a:r>
          </a:p>
        </p:txBody>
      </p:sp>
      <p:sp>
        <p:nvSpPr>
          <p:cNvPr id="3" name="Content Placeholder 2">
            <a:extLst>
              <a:ext uri="{FF2B5EF4-FFF2-40B4-BE49-F238E27FC236}">
                <a16:creationId xmlns:a16="http://schemas.microsoft.com/office/drawing/2014/main" id="{2CD1490F-C747-85EB-257E-1CCEF114FB0B}"/>
              </a:ext>
            </a:extLst>
          </p:cNvPr>
          <p:cNvSpPr>
            <a:spLocks noGrp="1"/>
          </p:cNvSpPr>
          <p:nvPr>
            <p:ph idx="1"/>
          </p:nvPr>
        </p:nvSpPr>
        <p:spPr/>
        <p:txBody>
          <a:bodyPr/>
          <a:lstStyle/>
          <a:p>
            <a:pPr marL="0" indent="0">
              <a:buNone/>
            </a:pPr>
            <a:r>
              <a:rPr lang="en-GB" dirty="0"/>
              <a:t>You will need the following, taken from the KS2 Sleep Collage and Sleep Book images, and added to the end of this PowerPoint.</a:t>
            </a:r>
          </a:p>
          <a:p>
            <a:pPr marL="514350" indent="-514350">
              <a:buAutoNum type="arabicPeriod"/>
            </a:pPr>
            <a:r>
              <a:rPr lang="en-GB" dirty="0"/>
              <a:t>An A3 sheet of paper per pupil and colouring pencils.</a:t>
            </a:r>
          </a:p>
          <a:p>
            <a:pPr marL="457200" lvl="1" indent="0">
              <a:buNone/>
            </a:pPr>
            <a:r>
              <a:rPr lang="en-GB" i="1" dirty="0"/>
              <a:t>You can additionally add coloured tissue paper, lolly sticks and other suitable items to recreate fully the collages in the video.</a:t>
            </a:r>
          </a:p>
          <a:p>
            <a:pPr marL="514350" indent="-514350">
              <a:buAutoNum type="arabicPeriod"/>
            </a:pPr>
            <a:r>
              <a:rPr lang="en-GB" dirty="0"/>
              <a:t>A selection of garden designs, so that pupils can choose their favourite.  </a:t>
            </a:r>
          </a:p>
          <a:p>
            <a:pPr marL="514350" indent="-514350">
              <a:buAutoNum type="arabicPeriod"/>
            </a:pPr>
            <a:r>
              <a:rPr lang="en-GB" dirty="0"/>
              <a:t>A selection of plant/flower images for students to select, cut out and add to their design. </a:t>
            </a:r>
          </a:p>
          <a:p>
            <a:pPr marL="514350" indent="-514350">
              <a:buAutoNum type="arabicPeriod"/>
            </a:pPr>
            <a:endParaRPr lang="en-GB" dirty="0"/>
          </a:p>
        </p:txBody>
      </p:sp>
    </p:spTree>
    <p:extLst>
      <p:ext uri="{BB962C8B-B14F-4D97-AF65-F5344CB8AC3E}">
        <p14:creationId xmlns:p14="http://schemas.microsoft.com/office/powerpoint/2010/main" val="267746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CE39-762D-0D0C-555E-4D112C6A3734}"/>
              </a:ext>
            </a:extLst>
          </p:cNvPr>
          <p:cNvSpPr>
            <a:spLocks noGrp="1"/>
          </p:cNvSpPr>
          <p:nvPr>
            <p:ph type="title"/>
          </p:nvPr>
        </p:nvSpPr>
        <p:spPr>
          <a:xfrm>
            <a:off x="481013" y="3752849"/>
            <a:ext cx="3290887" cy="2452687"/>
          </a:xfrm>
        </p:spPr>
        <p:txBody>
          <a:bodyPr anchor="ctr">
            <a:normAutofit/>
          </a:bodyPr>
          <a:lstStyle/>
          <a:p>
            <a:r>
              <a:rPr lang="en-GB" dirty="0"/>
              <a:t>Tudor and Stuart Gardens</a:t>
            </a:r>
          </a:p>
        </p:txBody>
      </p:sp>
      <p:pic>
        <p:nvPicPr>
          <p:cNvPr id="1028" name="Picture 4" descr="The Gardens">
            <a:extLst>
              <a:ext uri="{FF2B5EF4-FFF2-40B4-BE49-F238E27FC236}">
                <a16:creationId xmlns:a16="http://schemas.microsoft.com/office/drawing/2014/main" id="{B5C9B1AD-6183-E287-EFE8-FED82F677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81" b="6869"/>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4A5D85-9A2D-0DD5-15CC-872F25A53680}"/>
              </a:ext>
            </a:extLst>
          </p:cNvPr>
          <p:cNvSpPr>
            <a:spLocks noGrp="1"/>
          </p:cNvSpPr>
          <p:nvPr>
            <p:ph idx="1"/>
          </p:nvPr>
        </p:nvSpPr>
        <p:spPr>
          <a:xfrm>
            <a:off x="3360058" y="4217307"/>
            <a:ext cx="8350930" cy="2452687"/>
          </a:xfrm>
        </p:spPr>
        <p:txBody>
          <a:bodyPr anchor="ctr">
            <a:noAutofit/>
          </a:bodyPr>
          <a:lstStyle/>
          <a:p>
            <a:r>
              <a:rPr lang="en-GB" sz="2400" dirty="0"/>
              <a:t>Unlike our gardens, Tudor and Stuart gardens were not only decorative spaces in which to play.</a:t>
            </a:r>
          </a:p>
          <a:p>
            <a:r>
              <a:rPr lang="en-GB" sz="2400" dirty="0"/>
              <a:t>Instead, the plants, vegetables, herbs, and flowers in them, and in the surrounding fields, could be used to make bedding materials, remedies, foods, and scents to keep themselves healthy, control their bedroom environment, and be ready to sleep well.</a:t>
            </a:r>
            <a:endParaRPr lang="en-GB" sz="2400" b="1" dirty="0"/>
          </a:p>
          <a:p>
            <a:pPr marL="0" indent="0">
              <a:buNone/>
            </a:pPr>
            <a:endParaRPr lang="en-GB" sz="2400" dirty="0"/>
          </a:p>
        </p:txBody>
      </p:sp>
    </p:spTree>
    <p:extLst>
      <p:ext uri="{BB962C8B-B14F-4D97-AF65-F5344CB8AC3E}">
        <p14:creationId xmlns:p14="http://schemas.microsoft.com/office/powerpoint/2010/main" val="380762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08902C-FB44-3834-672C-545C1F53C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0F05E-B492-AD89-C42D-EC5D540CD822}"/>
              </a:ext>
            </a:extLst>
          </p:cNvPr>
          <p:cNvSpPr>
            <a:spLocks noGrp="1"/>
          </p:cNvSpPr>
          <p:nvPr>
            <p:ph type="title"/>
          </p:nvPr>
        </p:nvSpPr>
        <p:spPr>
          <a:xfrm>
            <a:off x="838200" y="408668"/>
            <a:ext cx="10515600" cy="621846"/>
          </a:xfrm>
        </p:spPr>
        <p:txBody>
          <a:bodyPr>
            <a:noAutofit/>
          </a:bodyPr>
          <a:lstStyle/>
          <a:p>
            <a:r>
              <a:rPr lang="en-GB" dirty="0"/>
              <a:t>Planning the Garden</a:t>
            </a:r>
          </a:p>
        </p:txBody>
      </p:sp>
      <p:sp>
        <p:nvSpPr>
          <p:cNvPr id="3" name="Content Placeholder 2">
            <a:extLst>
              <a:ext uri="{FF2B5EF4-FFF2-40B4-BE49-F238E27FC236}">
                <a16:creationId xmlns:a16="http://schemas.microsoft.com/office/drawing/2014/main" id="{D1F4BA0C-0583-D239-187D-CB2B94A9716A}"/>
              </a:ext>
            </a:extLst>
          </p:cNvPr>
          <p:cNvSpPr>
            <a:spLocks noGrp="1"/>
          </p:cNvSpPr>
          <p:nvPr>
            <p:ph idx="1"/>
          </p:nvPr>
        </p:nvSpPr>
        <p:spPr>
          <a:xfrm>
            <a:off x="889000" y="1553030"/>
            <a:ext cx="10515600" cy="5189991"/>
          </a:xfrm>
        </p:spPr>
        <p:txBody>
          <a:bodyPr>
            <a:normAutofit/>
          </a:bodyPr>
          <a:lstStyle/>
          <a:p>
            <a:r>
              <a:rPr lang="en-GB" sz="2400" dirty="0"/>
              <a:t>Tudor and Stuart lives were very sustainable: they were able to grow much of what they needed to live and sleep.</a:t>
            </a:r>
          </a:p>
          <a:p>
            <a:r>
              <a:rPr lang="en-GB" sz="2400" dirty="0"/>
              <a:t>In the winter, when there wasn’t much growing the garden, a family like the </a:t>
            </a:r>
            <a:r>
              <a:rPr lang="en-GB" sz="2400" dirty="0" err="1"/>
              <a:t>Radclyffes</a:t>
            </a:r>
            <a:r>
              <a:rPr lang="en-GB" sz="2400" dirty="0"/>
              <a:t> of Ordsall Hall would need to plan:</a:t>
            </a:r>
          </a:p>
          <a:p>
            <a:endParaRPr lang="en-GB" sz="1000" dirty="0"/>
          </a:p>
          <a:p>
            <a:pPr lvl="1"/>
            <a:r>
              <a:rPr lang="en-GB" dirty="0"/>
              <a:t>What to grow in their gardens and fields for the coming year </a:t>
            </a:r>
          </a:p>
          <a:p>
            <a:pPr lvl="1"/>
            <a:r>
              <a:rPr lang="en-GB" dirty="0"/>
              <a:t>Where to plant things</a:t>
            </a:r>
          </a:p>
          <a:p>
            <a:pPr lvl="1"/>
            <a:r>
              <a:rPr lang="en-GB" dirty="0"/>
              <a:t>Create a good stock of supplies they had preserved throughout the spring, summer, and autumn. </a:t>
            </a:r>
          </a:p>
          <a:p>
            <a:pPr lvl="1"/>
            <a:endParaRPr lang="en-GB" dirty="0"/>
          </a:p>
          <a:p>
            <a:r>
              <a:rPr lang="en-GB" sz="2400" dirty="0"/>
              <a:t>Following the steps below, you are now going to do the same.</a:t>
            </a:r>
          </a:p>
          <a:p>
            <a:endParaRPr lang="en-GB" dirty="0"/>
          </a:p>
        </p:txBody>
      </p:sp>
    </p:spTree>
    <p:extLst>
      <p:ext uri="{BB962C8B-B14F-4D97-AF65-F5344CB8AC3E}">
        <p14:creationId xmlns:p14="http://schemas.microsoft.com/office/powerpoint/2010/main" val="1157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A3D3-3996-131A-6484-6837D512724A}"/>
              </a:ext>
            </a:extLst>
          </p:cNvPr>
          <p:cNvSpPr>
            <a:spLocks noGrp="1"/>
          </p:cNvSpPr>
          <p:nvPr>
            <p:ph type="title"/>
          </p:nvPr>
        </p:nvSpPr>
        <p:spPr/>
        <p:txBody>
          <a:bodyPr>
            <a:normAutofit/>
          </a:bodyPr>
          <a:lstStyle/>
          <a:p>
            <a:r>
              <a:rPr lang="en-GB" dirty="0"/>
              <a:t>1. Select your garden. </a:t>
            </a:r>
          </a:p>
        </p:txBody>
      </p:sp>
      <p:pic>
        <p:nvPicPr>
          <p:cNvPr id="4" name="Content Placeholder 3" descr="A black and white drawing of a circular design&#10;&#10;AI-generated content may be incorrect.">
            <a:extLst>
              <a:ext uri="{FF2B5EF4-FFF2-40B4-BE49-F238E27FC236}">
                <a16:creationId xmlns:a16="http://schemas.microsoft.com/office/drawing/2014/main" id="{5A1CA8A0-05E3-D6DE-DEF2-4ACA49AD35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56" y="2174353"/>
            <a:ext cx="3074580" cy="2929553"/>
          </a:xfrm>
          <a:prstGeom prst="rect">
            <a:avLst/>
          </a:prstGeom>
        </p:spPr>
      </p:pic>
      <p:pic>
        <p:nvPicPr>
          <p:cNvPr id="5" name="Picture 4" descr="A black and white drawing of a decorative design&#10;&#10;AI-generated content may be incorrect.">
            <a:extLst>
              <a:ext uri="{FF2B5EF4-FFF2-40B4-BE49-F238E27FC236}">
                <a16:creationId xmlns:a16="http://schemas.microsoft.com/office/drawing/2014/main" id="{3250A9FC-EBCD-C752-8D19-1CECACC5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937" y="2242622"/>
            <a:ext cx="3127339" cy="2793013"/>
          </a:xfrm>
          <a:prstGeom prst="rect">
            <a:avLst/>
          </a:prstGeom>
        </p:spPr>
      </p:pic>
      <p:pic>
        <p:nvPicPr>
          <p:cNvPr id="6" name="Picture 5" descr="A black and white drawing of a square pattern&#10;&#10;AI-generated content may be incorrect.">
            <a:extLst>
              <a:ext uri="{FF2B5EF4-FFF2-40B4-BE49-F238E27FC236}">
                <a16:creationId xmlns:a16="http://schemas.microsoft.com/office/drawing/2014/main" id="{B6EE84F5-A204-9F72-7C8A-A0B9BFC8F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32342"/>
            <a:ext cx="3074580" cy="2803293"/>
          </a:xfrm>
          <a:prstGeom prst="rect">
            <a:avLst/>
          </a:prstGeom>
        </p:spPr>
      </p:pic>
      <p:pic>
        <p:nvPicPr>
          <p:cNvPr id="7" name="Picture 6" descr="A black and white drawing of a square&#10;&#10;AI-generated content may be incorrect.">
            <a:extLst>
              <a:ext uri="{FF2B5EF4-FFF2-40B4-BE49-F238E27FC236}">
                <a16:creationId xmlns:a16="http://schemas.microsoft.com/office/drawing/2014/main" id="{CC257AAC-03AF-7673-795F-0A0A80E30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191" y="2174353"/>
            <a:ext cx="3112516" cy="2861282"/>
          </a:xfrm>
          <a:prstGeom prst="rect">
            <a:avLst/>
          </a:prstGeom>
        </p:spPr>
      </p:pic>
      <p:sp>
        <p:nvSpPr>
          <p:cNvPr id="9" name="TextBox 8">
            <a:extLst>
              <a:ext uri="{FF2B5EF4-FFF2-40B4-BE49-F238E27FC236}">
                <a16:creationId xmlns:a16="http://schemas.microsoft.com/office/drawing/2014/main" id="{7CF53F24-33B6-F1DB-9085-4089A2C5BA1F}"/>
              </a:ext>
            </a:extLst>
          </p:cNvPr>
          <p:cNvSpPr txBox="1"/>
          <p:nvPr/>
        </p:nvSpPr>
        <p:spPr>
          <a:xfrm>
            <a:off x="290285" y="5587569"/>
            <a:ext cx="10345057" cy="830997"/>
          </a:xfrm>
          <a:prstGeom prst="rect">
            <a:avLst/>
          </a:prstGeom>
          <a:noFill/>
        </p:spPr>
        <p:txBody>
          <a:bodyPr wrap="square">
            <a:spAutoFit/>
          </a:bodyPr>
          <a:lstStyle/>
          <a:p>
            <a:r>
              <a:rPr lang="en-GB" sz="2400" dirty="0"/>
              <a:t>Make sure that you have space surrounding your garden to add some fields  for sheep and cattle.</a:t>
            </a:r>
          </a:p>
        </p:txBody>
      </p:sp>
    </p:spTree>
    <p:extLst>
      <p:ext uri="{BB962C8B-B14F-4D97-AF65-F5344CB8AC3E}">
        <p14:creationId xmlns:p14="http://schemas.microsoft.com/office/powerpoint/2010/main" val="24102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4C82-68E1-D506-CCC5-D2C00F7B6F18}"/>
              </a:ext>
            </a:extLst>
          </p:cNvPr>
          <p:cNvSpPr>
            <a:spLocks noGrp="1"/>
          </p:cNvSpPr>
          <p:nvPr>
            <p:ph type="title"/>
          </p:nvPr>
        </p:nvSpPr>
        <p:spPr/>
        <p:txBody>
          <a:bodyPr/>
          <a:lstStyle/>
          <a:p>
            <a:r>
              <a:rPr lang="en-GB" dirty="0"/>
              <a:t>2. Add some fields surrounding your garden.</a:t>
            </a:r>
          </a:p>
        </p:txBody>
      </p:sp>
      <p:pic>
        <p:nvPicPr>
          <p:cNvPr id="4" name="Content Placeholder 3" descr="A map of a town&#10;&#10;Description automatically generated">
            <a:extLst>
              <a:ext uri="{FF2B5EF4-FFF2-40B4-BE49-F238E27FC236}">
                <a16:creationId xmlns:a16="http://schemas.microsoft.com/office/drawing/2014/main" id="{3347CB57-50BE-24C5-6766-EF248B0CDD5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368" y="1774790"/>
            <a:ext cx="7173036" cy="4351338"/>
          </a:xfrm>
          <a:prstGeom prst="rect">
            <a:avLst/>
          </a:prstGeom>
          <a:noFill/>
          <a:ln>
            <a:noFill/>
          </a:ln>
        </p:spPr>
      </p:pic>
      <p:sp>
        <p:nvSpPr>
          <p:cNvPr id="5" name="Oval 4">
            <a:extLst>
              <a:ext uri="{FF2B5EF4-FFF2-40B4-BE49-F238E27FC236}">
                <a16:creationId xmlns:a16="http://schemas.microsoft.com/office/drawing/2014/main" id="{0712B350-C593-51C6-2A0A-491306883EB8}"/>
              </a:ext>
            </a:extLst>
          </p:cNvPr>
          <p:cNvSpPr/>
          <p:nvPr/>
        </p:nvSpPr>
        <p:spPr>
          <a:xfrm>
            <a:off x="3839029" y="2881086"/>
            <a:ext cx="290285" cy="23222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87155D35-3347-2640-2B75-1A663F32076F}"/>
              </a:ext>
            </a:extLst>
          </p:cNvPr>
          <p:cNvCxnSpPr>
            <a:cxnSpLocks/>
          </p:cNvCxnSpPr>
          <p:nvPr/>
        </p:nvCxnSpPr>
        <p:spPr>
          <a:xfrm flipH="1">
            <a:off x="4129314" y="2881086"/>
            <a:ext cx="4811487" cy="943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55D7F5A-F795-C78B-0DAC-34FB4D8F0EA5}"/>
              </a:ext>
            </a:extLst>
          </p:cNvPr>
          <p:cNvSpPr txBox="1"/>
          <p:nvPr/>
        </p:nvSpPr>
        <p:spPr>
          <a:xfrm>
            <a:off x="8940801" y="2057633"/>
            <a:ext cx="2953657" cy="3785652"/>
          </a:xfrm>
          <a:prstGeom prst="rect">
            <a:avLst/>
          </a:prstGeom>
          <a:noFill/>
          <a:ln>
            <a:solidFill>
              <a:schemeClr val="tx1"/>
            </a:solidFill>
          </a:ln>
        </p:spPr>
        <p:txBody>
          <a:bodyPr wrap="square" rtlCol="0">
            <a:spAutoFit/>
          </a:bodyPr>
          <a:lstStyle/>
          <a:p>
            <a:r>
              <a:rPr lang="en-GB" sz="2400" dirty="0"/>
              <a:t>This is Ordsall Hall on a map of Manchester and Salford from around 1650. It is surrounded by fields which would have provided  food and bedding for the inhabitants!</a:t>
            </a:r>
          </a:p>
        </p:txBody>
      </p:sp>
    </p:spTree>
    <p:extLst>
      <p:ext uri="{BB962C8B-B14F-4D97-AF65-F5344CB8AC3E}">
        <p14:creationId xmlns:p14="http://schemas.microsoft.com/office/powerpoint/2010/main" val="268267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DD42C4-07D1-22E8-3AC1-716FAE79F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845DB-F29F-FCAC-AC8B-92F4B0E29627}"/>
              </a:ext>
            </a:extLst>
          </p:cNvPr>
          <p:cNvSpPr>
            <a:spLocks noGrp="1"/>
          </p:cNvSpPr>
          <p:nvPr>
            <p:ph type="title"/>
          </p:nvPr>
        </p:nvSpPr>
        <p:spPr/>
        <p:txBody>
          <a:bodyPr>
            <a:normAutofit/>
          </a:bodyPr>
          <a:lstStyle/>
          <a:p>
            <a:r>
              <a:rPr lang="en-GB" dirty="0"/>
              <a:t>2. Add some fields surrounding your garden.</a:t>
            </a:r>
          </a:p>
        </p:txBody>
      </p:sp>
      <p:pic>
        <p:nvPicPr>
          <p:cNvPr id="5" name="Picture 4" descr="A black and white drawing of a decorative design&#10;&#10;AI-generated content may be incorrect.">
            <a:extLst>
              <a:ext uri="{FF2B5EF4-FFF2-40B4-BE49-F238E27FC236}">
                <a16:creationId xmlns:a16="http://schemas.microsoft.com/office/drawing/2014/main" id="{1D1A0F8A-2477-69BB-8BBF-189409480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689" y="2180084"/>
            <a:ext cx="3127339" cy="2793013"/>
          </a:xfrm>
          <a:prstGeom prst="rect">
            <a:avLst/>
          </a:prstGeom>
        </p:spPr>
      </p:pic>
      <p:sp>
        <p:nvSpPr>
          <p:cNvPr id="9" name="TextBox 8">
            <a:extLst>
              <a:ext uri="{FF2B5EF4-FFF2-40B4-BE49-F238E27FC236}">
                <a16:creationId xmlns:a16="http://schemas.microsoft.com/office/drawing/2014/main" id="{74C1C2B3-12E0-800F-1979-210B41B10D16}"/>
              </a:ext>
            </a:extLst>
          </p:cNvPr>
          <p:cNvSpPr txBox="1"/>
          <p:nvPr/>
        </p:nvSpPr>
        <p:spPr>
          <a:xfrm>
            <a:off x="783771" y="5673503"/>
            <a:ext cx="10345057" cy="830997"/>
          </a:xfrm>
          <a:prstGeom prst="rect">
            <a:avLst/>
          </a:prstGeom>
          <a:noFill/>
        </p:spPr>
        <p:txBody>
          <a:bodyPr wrap="square">
            <a:spAutoFit/>
          </a:bodyPr>
          <a:lstStyle/>
          <a:p>
            <a:r>
              <a:rPr lang="en-GB" sz="2400" dirty="0"/>
              <a:t>Your field boundaries don’t need to be perfect – just create some big spaces that you can come back to (about 4 or 5 is ideal). </a:t>
            </a:r>
          </a:p>
        </p:txBody>
      </p:sp>
      <p:sp>
        <p:nvSpPr>
          <p:cNvPr id="13" name="Rectangle 12">
            <a:extLst>
              <a:ext uri="{FF2B5EF4-FFF2-40B4-BE49-F238E27FC236}">
                <a16:creationId xmlns:a16="http://schemas.microsoft.com/office/drawing/2014/main" id="{ED437CF8-AD9C-1035-0035-905D40D9046B}"/>
              </a:ext>
            </a:extLst>
          </p:cNvPr>
          <p:cNvSpPr/>
          <p:nvPr/>
        </p:nvSpPr>
        <p:spPr>
          <a:xfrm>
            <a:off x="1747136" y="1562847"/>
            <a:ext cx="6490447" cy="38996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E335069-0301-2BFC-891F-0C4D862C90D3}"/>
              </a:ext>
            </a:extLst>
          </p:cNvPr>
          <p:cNvGrpSpPr/>
          <p:nvPr/>
        </p:nvGrpSpPr>
        <p:grpSpPr>
          <a:xfrm>
            <a:off x="1757120" y="1575623"/>
            <a:ext cx="2054520" cy="700920"/>
            <a:chOff x="1757120" y="1575623"/>
            <a:chExt cx="2054520" cy="700920"/>
          </a:xfrm>
        </p:grpSpPr>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43C54700-5496-97C6-E8F9-5719B14D6308}"/>
                    </a:ext>
                  </a:extLst>
                </p14:cNvPr>
                <p14:cNvContentPartPr/>
                <p14:nvPr/>
              </p14:nvContentPartPr>
              <p14:xfrm>
                <a:off x="1757120" y="2088983"/>
                <a:ext cx="1834920" cy="187560"/>
              </p14:xfrm>
            </p:contentPart>
          </mc:Choice>
          <mc:Fallback xmlns="">
            <p:pic>
              <p:nvPicPr>
                <p:cNvPr id="14" name="Ink 13">
                  <a:extLst>
                    <a:ext uri="{FF2B5EF4-FFF2-40B4-BE49-F238E27FC236}">
                      <a16:creationId xmlns:a16="http://schemas.microsoft.com/office/drawing/2014/main" id="{43C54700-5496-97C6-E8F9-5719B14D6308}"/>
                    </a:ext>
                  </a:extLst>
                </p:cNvPr>
                <p:cNvPicPr/>
                <p:nvPr/>
              </p:nvPicPr>
              <p:blipFill>
                <a:blip r:embed="rId4"/>
                <a:stretch>
                  <a:fillRect/>
                </a:stretch>
              </p:blipFill>
              <p:spPr>
                <a:xfrm>
                  <a:off x="1751000" y="2082863"/>
                  <a:ext cx="1847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FC2817D3-0F80-140C-453A-A3614763FDD2}"/>
                    </a:ext>
                  </a:extLst>
                </p14:cNvPr>
                <p14:cNvContentPartPr/>
                <p14:nvPr/>
              </p14:nvContentPartPr>
              <p14:xfrm>
                <a:off x="3599240" y="1575623"/>
                <a:ext cx="212400" cy="667080"/>
              </p14:xfrm>
            </p:contentPart>
          </mc:Choice>
          <mc:Fallback xmlns="">
            <p:pic>
              <p:nvPicPr>
                <p:cNvPr id="15" name="Ink 14">
                  <a:extLst>
                    <a:ext uri="{FF2B5EF4-FFF2-40B4-BE49-F238E27FC236}">
                      <a16:creationId xmlns:a16="http://schemas.microsoft.com/office/drawing/2014/main" id="{FC2817D3-0F80-140C-453A-A3614763FDD2}"/>
                    </a:ext>
                  </a:extLst>
                </p:cNvPr>
                <p:cNvPicPr/>
                <p:nvPr/>
              </p:nvPicPr>
              <p:blipFill>
                <a:blip r:embed="rId6"/>
                <a:stretch>
                  <a:fillRect/>
                </a:stretch>
              </p:blipFill>
              <p:spPr>
                <a:xfrm>
                  <a:off x="3593120" y="1569503"/>
                  <a:ext cx="224640" cy="67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AD90D63-622E-9402-0298-72EC0914D8F3}"/>
                  </a:ext>
                </a:extLst>
              </p14:cNvPr>
              <p14:cNvContentPartPr/>
              <p14:nvPr/>
            </p14:nvContentPartPr>
            <p14:xfrm>
              <a:off x="6270080" y="2247383"/>
              <a:ext cx="1941480" cy="824040"/>
            </p14:xfrm>
          </p:contentPart>
        </mc:Choice>
        <mc:Fallback xmlns="">
          <p:pic>
            <p:nvPicPr>
              <p:cNvPr id="17" name="Ink 16">
                <a:extLst>
                  <a:ext uri="{FF2B5EF4-FFF2-40B4-BE49-F238E27FC236}">
                    <a16:creationId xmlns:a16="http://schemas.microsoft.com/office/drawing/2014/main" id="{4AD90D63-622E-9402-0298-72EC0914D8F3}"/>
                  </a:ext>
                </a:extLst>
              </p:cNvPr>
              <p:cNvPicPr/>
              <p:nvPr/>
            </p:nvPicPr>
            <p:blipFill>
              <a:blip r:embed="rId8"/>
              <a:stretch>
                <a:fillRect/>
              </a:stretch>
            </p:blipFill>
            <p:spPr>
              <a:xfrm>
                <a:off x="6263960" y="2241263"/>
                <a:ext cx="195372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E6EE6496-7A3D-D28B-DB0B-6A3D9534C432}"/>
                  </a:ext>
                </a:extLst>
              </p14:cNvPr>
              <p14:cNvContentPartPr/>
              <p14:nvPr/>
            </p14:nvContentPartPr>
            <p14:xfrm>
              <a:off x="1799240" y="3643823"/>
              <a:ext cx="1815120" cy="1284120"/>
            </p14:xfrm>
          </p:contentPart>
        </mc:Choice>
        <mc:Fallback xmlns="">
          <p:pic>
            <p:nvPicPr>
              <p:cNvPr id="18" name="Ink 17">
                <a:extLst>
                  <a:ext uri="{FF2B5EF4-FFF2-40B4-BE49-F238E27FC236}">
                    <a16:creationId xmlns:a16="http://schemas.microsoft.com/office/drawing/2014/main" id="{E6EE6496-7A3D-D28B-DB0B-6A3D9534C432}"/>
                  </a:ext>
                </a:extLst>
              </p:cNvPr>
              <p:cNvPicPr/>
              <p:nvPr/>
            </p:nvPicPr>
            <p:blipFill>
              <a:blip r:embed="rId10"/>
              <a:stretch>
                <a:fillRect/>
              </a:stretch>
            </p:blipFill>
            <p:spPr>
              <a:xfrm>
                <a:off x="1793120" y="3637703"/>
                <a:ext cx="1827360" cy="129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7E53C45A-BF9B-25C4-3CC0-E4728811A2A3}"/>
                  </a:ext>
                </a:extLst>
              </p14:cNvPr>
              <p14:cNvContentPartPr/>
              <p14:nvPr/>
            </p14:nvContentPartPr>
            <p14:xfrm>
              <a:off x="6284480" y="3816983"/>
              <a:ext cx="1923840" cy="1073880"/>
            </p14:xfrm>
          </p:contentPart>
        </mc:Choice>
        <mc:Fallback xmlns="">
          <p:pic>
            <p:nvPicPr>
              <p:cNvPr id="21" name="Ink 20">
                <a:extLst>
                  <a:ext uri="{FF2B5EF4-FFF2-40B4-BE49-F238E27FC236}">
                    <a16:creationId xmlns:a16="http://schemas.microsoft.com/office/drawing/2014/main" id="{7E53C45A-BF9B-25C4-3CC0-E4728811A2A3}"/>
                  </a:ext>
                </a:extLst>
              </p:cNvPr>
              <p:cNvPicPr/>
              <p:nvPr/>
            </p:nvPicPr>
            <p:blipFill>
              <a:blip r:embed="rId12"/>
              <a:stretch>
                <a:fillRect/>
              </a:stretch>
            </p:blipFill>
            <p:spPr>
              <a:xfrm>
                <a:off x="6278360" y="3810863"/>
                <a:ext cx="1936080" cy="1086120"/>
              </a:xfrm>
              <a:prstGeom prst="rect">
                <a:avLst/>
              </a:prstGeom>
            </p:spPr>
          </p:pic>
        </mc:Fallback>
      </mc:AlternateContent>
    </p:spTree>
    <p:extLst>
      <p:ext uri="{BB962C8B-B14F-4D97-AF65-F5344CB8AC3E}">
        <p14:creationId xmlns:p14="http://schemas.microsoft.com/office/powerpoint/2010/main" val="24485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E5A66D-771A-A74C-7B07-4ECDEB0D0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3B9A6-7FE7-F489-2BDF-8F7093B18CA3}"/>
              </a:ext>
            </a:extLst>
          </p:cNvPr>
          <p:cNvSpPr>
            <a:spLocks noGrp="1"/>
          </p:cNvSpPr>
          <p:nvPr>
            <p:ph type="title"/>
          </p:nvPr>
        </p:nvSpPr>
        <p:spPr>
          <a:xfrm>
            <a:off x="838199" y="365125"/>
            <a:ext cx="10265229" cy="1325563"/>
          </a:xfrm>
        </p:spPr>
        <p:txBody>
          <a:bodyPr>
            <a:normAutofit/>
          </a:bodyPr>
          <a:lstStyle/>
          <a:p>
            <a:r>
              <a:rPr lang="en-GB" dirty="0"/>
              <a:t>3. Decide which herbs and flowers to grow</a:t>
            </a:r>
          </a:p>
        </p:txBody>
      </p:sp>
      <p:sp>
        <p:nvSpPr>
          <p:cNvPr id="5" name="Content Placeholder 4">
            <a:extLst>
              <a:ext uri="{FF2B5EF4-FFF2-40B4-BE49-F238E27FC236}">
                <a16:creationId xmlns:a16="http://schemas.microsoft.com/office/drawing/2014/main" id="{AB80DF44-E90C-04D8-5B6F-769E4C14707F}"/>
              </a:ext>
            </a:extLst>
          </p:cNvPr>
          <p:cNvSpPr>
            <a:spLocks noGrp="1"/>
          </p:cNvSpPr>
          <p:nvPr>
            <p:ph idx="1"/>
          </p:nvPr>
        </p:nvSpPr>
        <p:spPr>
          <a:xfrm>
            <a:off x="780144" y="1574800"/>
            <a:ext cx="10265230" cy="4729389"/>
          </a:xfrm>
        </p:spPr>
        <p:txBody>
          <a:bodyPr>
            <a:normAutofit/>
          </a:bodyPr>
          <a:lstStyle/>
          <a:p>
            <a:pPr marL="0" indent="0">
              <a:buNone/>
            </a:pPr>
            <a:r>
              <a:rPr lang="en-GB" sz="2400" b="1" dirty="0">
                <a:solidFill>
                  <a:srgbClr val="7030A0"/>
                </a:solidFill>
              </a:rPr>
              <a:t>Play video: ‘Sleepy Garden Collages’ to 01.03.</a:t>
            </a:r>
          </a:p>
          <a:p>
            <a:endParaRPr lang="en-GB" sz="2400" b="1" dirty="0">
              <a:solidFill>
                <a:srgbClr val="7030A0"/>
              </a:solidFill>
            </a:endParaRPr>
          </a:p>
          <a:p>
            <a:r>
              <a:rPr lang="en-GB" sz="2400" dirty="0"/>
              <a:t>Tudor and Stuart sleep remedies included plants, herbs and spices such as </a:t>
            </a:r>
            <a:r>
              <a:rPr lang="en-GB" sz="2400" b="1" dirty="0"/>
              <a:t>rose</a:t>
            </a:r>
            <a:r>
              <a:rPr lang="en-GB" sz="2400" dirty="0"/>
              <a:t>, </a:t>
            </a:r>
            <a:r>
              <a:rPr lang="en-GB" sz="2400" b="1" dirty="0"/>
              <a:t>lavender</a:t>
            </a:r>
            <a:r>
              <a:rPr lang="en-GB" sz="2400" dirty="0"/>
              <a:t>, </a:t>
            </a:r>
            <a:r>
              <a:rPr lang="en-GB" sz="2400" b="1" dirty="0"/>
              <a:t>camomile</a:t>
            </a:r>
            <a:r>
              <a:rPr lang="en-GB" sz="2400" dirty="0"/>
              <a:t>, </a:t>
            </a:r>
            <a:r>
              <a:rPr lang="en-GB" sz="2400" b="1" dirty="0"/>
              <a:t>fennel seeds</a:t>
            </a:r>
            <a:r>
              <a:rPr lang="en-GB" sz="2400" dirty="0"/>
              <a:t>, </a:t>
            </a:r>
            <a:r>
              <a:rPr lang="en-GB" sz="2400" b="1" dirty="0"/>
              <a:t>lettuce </a:t>
            </a:r>
            <a:r>
              <a:rPr lang="en-GB" sz="2400" dirty="0"/>
              <a:t>and </a:t>
            </a:r>
            <a:r>
              <a:rPr lang="en-GB" sz="2400" b="1" dirty="0"/>
              <a:t>lemon balm</a:t>
            </a:r>
            <a:r>
              <a:rPr lang="en-GB" sz="2400" dirty="0"/>
              <a:t>. These helped people to feel </a:t>
            </a:r>
            <a:r>
              <a:rPr lang="en-GB" sz="2400" b="1" dirty="0"/>
              <a:t>relaxed and calm </a:t>
            </a:r>
            <a:r>
              <a:rPr lang="en-GB" sz="2400" dirty="0"/>
              <a:t>and were believed to bring on sleep. </a:t>
            </a:r>
          </a:p>
          <a:p>
            <a:r>
              <a:rPr lang="en-GB" sz="2400" b="1" dirty="0"/>
              <a:t>Lavender</a:t>
            </a:r>
            <a:r>
              <a:rPr lang="en-GB" sz="2400" dirty="0"/>
              <a:t> and </a:t>
            </a:r>
            <a:r>
              <a:rPr lang="en-GB" sz="2400" b="1" dirty="0"/>
              <a:t>rosemary </a:t>
            </a:r>
            <a:r>
              <a:rPr lang="en-GB" sz="2400" dirty="0"/>
              <a:t>also helped reduce bedbugs, which would have made people itchy – not an ideal sleep experience!</a:t>
            </a:r>
          </a:p>
          <a:p>
            <a:endParaRPr lang="en-GB" sz="1000" dirty="0"/>
          </a:p>
          <a:p>
            <a:pPr marL="0" indent="0">
              <a:buNone/>
            </a:pPr>
            <a:r>
              <a:rPr lang="en-GB" sz="2400" i="1" dirty="0"/>
              <a:t>All of these ingredients worked through the scents they produced, the feelings they caused on the skin, or the effect they had when they were eaten. </a:t>
            </a:r>
            <a:r>
              <a:rPr lang="en-GB" sz="2400" b="1" dirty="0"/>
              <a:t>Select 3 of the above and stick them on your garden. </a:t>
            </a:r>
          </a:p>
          <a:p>
            <a:endParaRPr lang="en-GB" sz="2400" dirty="0"/>
          </a:p>
        </p:txBody>
      </p:sp>
    </p:spTree>
    <p:extLst>
      <p:ext uri="{BB962C8B-B14F-4D97-AF65-F5344CB8AC3E}">
        <p14:creationId xmlns:p14="http://schemas.microsoft.com/office/powerpoint/2010/main" val="283521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0F69F-BA81-8724-A53D-5BA358B97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F4C95-D280-36BA-CFDD-0DCAD27B69B0}"/>
              </a:ext>
            </a:extLst>
          </p:cNvPr>
          <p:cNvSpPr>
            <a:spLocks noGrp="1"/>
          </p:cNvSpPr>
          <p:nvPr>
            <p:ph type="title"/>
          </p:nvPr>
        </p:nvSpPr>
        <p:spPr>
          <a:xfrm>
            <a:off x="382813" y="0"/>
            <a:ext cx="11625943" cy="1325563"/>
          </a:xfrm>
        </p:spPr>
        <p:txBody>
          <a:bodyPr>
            <a:normAutofit/>
          </a:bodyPr>
          <a:lstStyle/>
          <a:p>
            <a:r>
              <a:rPr lang="en-GB" dirty="0"/>
              <a:t>4. Make sure you have </a:t>
            </a:r>
            <a:r>
              <a:rPr lang="en-GB" dirty="0">
                <a:solidFill>
                  <a:schemeClr val="tx2">
                    <a:lumMod val="75000"/>
                    <a:lumOff val="25000"/>
                  </a:schemeClr>
                </a:solidFill>
              </a:rPr>
              <a:t>cooling</a:t>
            </a:r>
            <a:r>
              <a:rPr lang="en-GB" dirty="0"/>
              <a:t> and </a:t>
            </a:r>
            <a:r>
              <a:rPr lang="en-GB" dirty="0">
                <a:solidFill>
                  <a:srgbClr val="FF0000"/>
                </a:solidFill>
              </a:rPr>
              <a:t>warming</a:t>
            </a:r>
            <a:r>
              <a:rPr lang="en-GB" dirty="0"/>
              <a:t> plants.</a:t>
            </a:r>
          </a:p>
        </p:txBody>
      </p:sp>
      <p:sp>
        <p:nvSpPr>
          <p:cNvPr id="5" name="Content Placeholder 4">
            <a:extLst>
              <a:ext uri="{FF2B5EF4-FFF2-40B4-BE49-F238E27FC236}">
                <a16:creationId xmlns:a16="http://schemas.microsoft.com/office/drawing/2014/main" id="{0B41D15D-B8A5-E474-D505-2D9F1ED17791}"/>
              </a:ext>
            </a:extLst>
          </p:cNvPr>
          <p:cNvSpPr>
            <a:spLocks noGrp="1"/>
          </p:cNvSpPr>
          <p:nvPr>
            <p:ph idx="1"/>
          </p:nvPr>
        </p:nvSpPr>
        <p:spPr>
          <a:xfrm>
            <a:off x="644071" y="1231220"/>
            <a:ext cx="10903857" cy="5740400"/>
          </a:xfrm>
        </p:spPr>
        <p:txBody>
          <a:bodyPr>
            <a:normAutofit fontScale="92500"/>
          </a:bodyPr>
          <a:lstStyle/>
          <a:p>
            <a:pPr marL="0" indent="0">
              <a:buNone/>
            </a:pPr>
            <a:r>
              <a:rPr lang="en-GB" sz="2600" dirty="0"/>
              <a:t>Don’t forget that your flowers and plants will be dried so that they can be used all year round! Tudors and Stuarts believed in the </a:t>
            </a:r>
            <a:r>
              <a:rPr lang="en-GB" sz="2600" b="1" dirty="0"/>
              <a:t>four humours – and that your body was either hot or cold</a:t>
            </a:r>
            <a:r>
              <a:rPr lang="en-GB" sz="2600" dirty="0"/>
              <a:t>, so it was important to balance the body. If you were hot (e.g. summer) or had a fever, you would require cooling remedies. If you were cold (e.g. the winter), you would require warming herbs. </a:t>
            </a:r>
          </a:p>
          <a:p>
            <a:pPr marL="0" indent="0">
              <a:buNone/>
            </a:pPr>
            <a:r>
              <a:rPr lang="en-GB" sz="2600" dirty="0">
                <a:solidFill>
                  <a:schemeClr val="tx2">
                    <a:lumMod val="75000"/>
                    <a:lumOff val="25000"/>
                  </a:schemeClr>
                </a:solidFill>
              </a:rPr>
              <a:t>Tudors and Stuarts believed that some plants were more suitable for cooling:  </a:t>
            </a:r>
          </a:p>
          <a:p>
            <a:pPr lvl="1"/>
            <a:r>
              <a:rPr lang="en-GB" sz="2200" b="1" dirty="0"/>
              <a:t>Rose</a:t>
            </a:r>
            <a:r>
              <a:rPr lang="en-GB" sz="2200" dirty="0"/>
              <a:t> and </a:t>
            </a:r>
            <a:r>
              <a:rPr lang="en-GB" sz="2200" b="1" dirty="0"/>
              <a:t>violets</a:t>
            </a:r>
            <a:r>
              <a:rPr lang="en-GB" sz="2200" dirty="0"/>
              <a:t> could be used in washing waters to cool the head, arms, and legs before bed. In the summer </a:t>
            </a:r>
            <a:r>
              <a:rPr lang="en-GB" sz="2200" b="1" dirty="0"/>
              <a:t>Cucumbers</a:t>
            </a:r>
            <a:r>
              <a:rPr lang="en-GB" sz="2200" dirty="0"/>
              <a:t> could be used to wash your hands and face with before bed. </a:t>
            </a:r>
          </a:p>
          <a:p>
            <a:pPr marL="0" indent="0">
              <a:buNone/>
            </a:pPr>
            <a:r>
              <a:rPr lang="en-GB" sz="2600" dirty="0">
                <a:solidFill>
                  <a:srgbClr val="FF0000"/>
                </a:solidFill>
              </a:rPr>
              <a:t>They also believed that some were more suitable for warming in winter or if you felt cold: </a:t>
            </a:r>
          </a:p>
          <a:p>
            <a:pPr lvl="1"/>
            <a:r>
              <a:rPr lang="en-GB" sz="2200" dirty="0"/>
              <a:t>Warm herbs like </a:t>
            </a:r>
            <a:r>
              <a:rPr lang="en-GB" sz="2200" b="1" dirty="0"/>
              <a:t>lavender</a:t>
            </a:r>
            <a:r>
              <a:rPr lang="en-GB" sz="2200" dirty="0"/>
              <a:t> could be heated to clean and warm the air and stop bad smells that were believed caused illness. </a:t>
            </a:r>
            <a:r>
              <a:rPr lang="en-GB" sz="2200" b="1" dirty="0"/>
              <a:t>Chervil</a:t>
            </a:r>
            <a:r>
              <a:rPr lang="en-GB" sz="2200" dirty="0"/>
              <a:t> and </a:t>
            </a:r>
            <a:r>
              <a:rPr lang="en-GB" sz="2200" b="1" dirty="0"/>
              <a:t>lovage</a:t>
            </a:r>
            <a:r>
              <a:rPr lang="en-GB" sz="2200" dirty="0"/>
              <a:t> warmed the stomach and helped digestion. </a:t>
            </a:r>
          </a:p>
          <a:p>
            <a:pPr marL="457200" lvl="1" indent="0">
              <a:buNone/>
            </a:pPr>
            <a:r>
              <a:rPr lang="en-GB" sz="2600" b="1" dirty="0"/>
              <a:t>Select 2 cooling ingredients and 2 warming ingredients. Stick them on your garden. </a:t>
            </a:r>
          </a:p>
          <a:p>
            <a:pPr lvl="1"/>
            <a:endParaRPr lang="en-GB" sz="2400" dirty="0"/>
          </a:p>
          <a:p>
            <a:pPr marL="0" indent="0">
              <a:buNone/>
            </a:pPr>
            <a:endParaRPr lang="en-GB" sz="2400" dirty="0"/>
          </a:p>
        </p:txBody>
      </p:sp>
    </p:spTree>
    <p:extLst>
      <p:ext uri="{BB962C8B-B14F-4D97-AF65-F5344CB8AC3E}">
        <p14:creationId xmlns:p14="http://schemas.microsoft.com/office/powerpoint/2010/main" val="3743791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Sleeping Well at Ordsall Hall:  Creating your Tudor Sleep Garden  KS2 Schools</vt:lpstr>
      <vt:lpstr>Teacher materials</vt:lpstr>
      <vt:lpstr>Tudor and Stuart Gardens</vt:lpstr>
      <vt:lpstr>Planning the Garden</vt:lpstr>
      <vt:lpstr>1. Select your garden. </vt:lpstr>
      <vt:lpstr>2. Add some fields surrounding your garden.</vt:lpstr>
      <vt:lpstr>2. Add some fields surrounding your garden.</vt:lpstr>
      <vt:lpstr>3. Decide which herbs and flowers to grow</vt:lpstr>
      <vt:lpstr>4. Make sure you have cooling and warming plants.</vt:lpstr>
      <vt:lpstr>5. In your surrounding fields, you now need to add some crops and other features. </vt:lpstr>
      <vt:lpstr>6. In your surrounding fields, you now need to add some crops and other features. </vt:lpstr>
      <vt:lpstr>Garden templates</vt:lpstr>
      <vt:lpstr>PowerPoint Presentation</vt:lpstr>
      <vt:lpstr>PowerPoint Presentation</vt:lpstr>
      <vt:lpstr>PowerPoint Presentation</vt:lpstr>
      <vt:lpstr>PowerPoint Presentation</vt:lpstr>
      <vt:lpstr>Sleepy garden plants </vt:lpstr>
      <vt:lpstr>For the areas surrounding your garden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Gardner</dc:creator>
  <cp:lastModifiedBy>Howarth, Victoria</cp:lastModifiedBy>
  <cp:revision>4</cp:revision>
  <dcterms:created xsi:type="dcterms:W3CDTF">2025-12-12T11:56:50Z</dcterms:created>
  <dcterms:modified xsi:type="dcterms:W3CDTF">2026-01-25T14:12:09Z</dcterms:modified>
</cp:coreProperties>
</file>