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61" r:id="rId4"/>
    <p:sldId id="262" r:id="rId5"/>
    <p:sldId id="263" r:id="rId6"/>
    <p:sldId id="264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97" d="100"/>
          <a:sy n="97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85B4A-434D-447F-9ED3-008522B14960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84F1D-EC21-4897-A9E2-F41F61183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6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4F1D-EC21-4897-A9E2-F41F61183A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4F1D-EC21-4897-A9E2-F41F61183A5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1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TEACHERS NOTE: please note mention of Tudors believing in evil spirits at bedtime in this slide.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4F1D-EC21-4897-A9E2-F41F61183A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15E9-51D3-0BC2-D44B-E0AD6CCC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21D27-765B-37AE-1F1C-2CDE737A9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57449-DD51-A63A-A42B-F596C5925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0746-4902-2CC6-C938-B6DC8922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B4FA-87A2-83FA-EA89-822DAE6A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7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36FC-C60A-8A15-BBCB-6199A09E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35C7F-2AB8-FE37-AEA5-BAAB9460D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8FFA6-892B-AECB-8B95-1EF069D3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DC5CB-67BE-F366-025F-79548609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4ECA-A280-CEDA-DB8E-E4C6BA94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84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1C311-7808-D4D1-BA04-E977C4E85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24D4C-B3B1-A15F-E6AE-4EB94DDB8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67E3-CDCC-A978-D3E1-189BBE7E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5C053-814E-6ABD-5410-8ABB458F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EF229-DF27-5638-1ECF-EC759D11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BD38-0A9C-F3C3-5DE0-570C5B16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6FCF-382C-6E4F-BEEB-5E88DA24B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E1263-1B95-729D-D93E-A8C07A69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5D778-51EA-977A-25AA-594FD021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6A132-8C74-34CA-3B95-E934A646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3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CD15-B933-B9D9-DF8C-EB60B83E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51AA7-0F98-B4DA-9C26-8801B2C00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8731D-035B-E809-5212-73A0CA45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3AF1-D6BA-21D5-B8BF-96A47538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02464-A20E-4A24-1069-8044897E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8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B8CF-D83D-A21B-8D8A-33FD9DAE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5958-0EF1-CADD-F86B-B4327704E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055E8-887C-7063-F78E-9D6B9645A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8887F-28DC-BD45-5E17-EC604A1C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6EBD-982B-FD3A-8518-F24EFEF6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14691-32CD-97A9-7289-8F48F70F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95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F335-641E-E540-B7BD-5DEEFADB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50BF0-61E3-AECD-A55B-353E30712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0811E-A33F-05E6-9CCB-BD5A3ED5F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DE457-AFA6-723B-6EDF-A9A145185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11E5D-8FF8-8B6D-6352-7E5DC7CF0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D3FA9-BE28-8BF0-EF4D-9393A7DC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93670-C95E-E48C-0EBF-5BD9CFC8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E9145-9E32-4537-9FCC-5D913332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3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C9BD-DDF8-4DAC-1F1A-FAF779D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8A868-7A84-C1B0-D797-87BA74CF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7BAEE-5384-0354-6497-7AC03CE6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87986-71F3-3B6F-B3EF-71FDE49A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99F53-297E-D87D-27F8-FA2C5FD3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79F7F9-8D02-C6CB-8AEF-3EE61F7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3D712-A296-037F-DE53-707040F7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1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15BB-2F10-04BC-2CA3-89575D19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6024-9FFB-B0F1-67D8-5BC8AB78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F2846-CD62-9EE3-BDDF-22FBEB2D6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2252E-99F0-2480-A14B-D5C87785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FFF6C-4DB8-A1A2-940D-12605449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A4B1B-94C6-2818-E13A-1A91A950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5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2757-F254-6461-F947-748DA934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F6A83-7470-0397-5930-BEF628198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780BF-1F9F-6820-8045-7B6ED8352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7B70F-9B61-E8B4-59ED-C5915EE3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BB2B2-C68A-BAEF-2395-F749414E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1FF55-6748-EBCE-A3E4-316268EB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1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826AF-1B2E-7C52-E705-E2E69D12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600E1-5FCA-D7A0-41BD-D3B922263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33E2-6417-1441-1091-A7231D197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504876-A171-4B45-8BD7-B35990F562DA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8B13-DCC5-C3B5-A0E1-D9EBA93D1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92CE3-9943-A3EE-C38D-841595A3D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4555C-2A8D-F247-BD5F-8F8173BE6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15.jpeg"/><Relationship Id="rId5" Type="http://schemas.openxmlformats.org/officeDocument/2006/relationships/image" Target="../media/image10.jp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chools.salfordmuseum.com/resource/tudor-beds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d with red sheets and pillows&#10;&#10;AI-generated content may be incorrect.">
            <a:extLst>
              <a:ext uri="{FF2B5EF4-FFF2-40B4-BE49-F238E27FC236}">
                <a16:creationId xmlns:a16="http://schemas.microsoft.com/office/drawing/2014/main" id="{25FDC875-F284-CEF9-9EBE-C2807532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23" b="2127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1DA65-130B-BA19-76A4-370D35C63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5040" y="2205037"/>
            <a:ext cx="7581900" cy="2514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Sleeping Well at Ordsall Hall:</a:t>
            </a:r>
            <a:b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made a good night’s sleep in the Tudor and Stuart periods? </a:t>
            </a:r>
            <a:b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KS2 School Resources</a:t>
            </a:r>
          </a:p>
        </p:txBody>
      </p:sp>
      <p:pic>
        <p:nvPicPr>
          <p:cNvPr id="3" name="Sleepy INtro_AUDIO_ENHANCE">
            <a:hlinkClick r:id="" action="ppaction://media"/>
            <a:extLst>
              <a:ext uri="{FF2B5EF4-FFF2-40B4-BE49-F238E27FC236}">
                <a16:creationId xmlns:a16="http://schemas.microsoft.com/office/drawing/2014/main" id="{A9D2F095-9354-29D1-A621-7253AFE28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7496" y="5729749"/>
            <a:ext cx="884903" cy="8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"/>
    </mc:Choice>
    <mc:Fallback xmlns="">
      <p:transition spd="slow" advTm="1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989E-5AAC-C862-7D00-89BC0505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9"/>
            <a:ext cx="10515600" cy="1325563"/>
          </a:xfrm>
        </p:spPr>
        <p:txBody>
          <a:bodyPr/>
          <a:lstStyle/>
          <a:p>
            <a:r>
              <a:rPr lang="en-GB" dirty="0"/>
              <a:t>What helps you to have a good night’s sleep?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07C90-6D3F-66FA-8FD3-935503F2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641"/>
            <a:ext cx="10515600" cy="5114649"/>
          </a:xfrm>
        </p:spPr>
        <p:txBody>
          <a:bodyPr>
            <a:normAutofit/>
          </a:bodyPr>
          <a:lstStyle/>
          <a:p>
            <a:r>
              <a:rPr lang="en-GB" sz="2400" b="1" dirty="0"/>
              <a:t>Routine: </a:t>
            </a:r>
            <a:r>
              <a:rPr lang="en-GB" sz="2400" dirty="0"/>
              <a:t>What do you do before you go to bed? How might that help you?</a:t>
            </a:r>
          </a:p>
          <a:p>
            <a:endParaRPr lang="en-GB" sz="2400" dirty="0"/>
          </a:p>
          <a:p>
            <a:r>
              <a:rPr lang="en-GB" sz="2400" b="1" dirty="0"/>
              <a:t>Comforts: </a:t>
            </a:r>
            <a:r>
              <a:rPr lang="en-GB" sz="2400" dirty="0"/>
              <a:t>What do you take to bed with you? What else helps you feel cosy and comfy at night?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/>
              <a:t>Exercise: </a:t>
            </a:r>
            <a:r>
              <a:rPr lang="en-GB" sz="2400" dirty="0"/>
              <a:t>Why might exercise during the day help you sleep at night?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/>
              <a:t>Is there anything that you think you </a:t>
            </a:r>
            <a:r>
              <a:rPr lang="en-GB" sz="2400" b="1" i="1" dirty="0"/>
              <a:t>shouldn’t </a:t>
            </a:r>
            <a:r>
              <a:rPr lang="en-GB" sz="2400" b="1" dirty="0"/>
              <a:t>do </a:t>
            </a:r>
            <a:r>
              <a:rPr lang="en-GB" sz="2400" dirty="0"/>
              <a:t>before bed that might make it harder to get to sleep? </a:t>
            </a:r>
          </a:p>
        </p:txBody>
      </p:sp>
      <p:pic>
        <p:nvPicPr>
          <p:cNvPr id="4" name="Bedtime Routines_AUDIO_ENHANCE">
            <a:hlinkClick r:id="" action="ppaction://media"/>
            <a:extLst>
              <a:ext uri="{FF2B5EF4-FFF2-40B4-BE49-F238E27FC236}">
                <a16:creationId xmlns:a16="http://schemas.microsoft.com/office/drawing/2014/main" id="{E316778D-A036-AA44-1EF5-F1A30D78E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1527" y="5711687"/>
            <a:ext cx="700395" cy="7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FF18-642C-775E-340F-0D500EB9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1" y="149272"/>
            <a:ext cx="10515600" cy="1325563"/>
          </a:xfrm>
        </p:spPr>
        <p:txBody>
          <a:bodyPr/>
          <a:lstStyle/>
          <a:p>
            <a:r>
              <a:rPr lang="en-GB" dirty="0"/>
              <a:t>Sleep in the Tudor period</a:t>
            </a:r>
          </a:p>
        </p:txBody>
      </p:sp>
      <p:pic>
        <p:nvPicPr>
          <p:cNvPr id="5" name="Picture 4" descr="A drawing of a person in a bed&#10;&#10;AI-generated content may be incorrect.">
            <a:extLst>
              <a:ext uri="{FF2B5EF4-FFF2-40B4-BE49-F238E27FC236}">
                <a16:creationId xmlns:a16="http://schemas.microsoft.com/office/drawing/2014/main" id="{A6EB835D-6959-A4D0-7BEB-2F3C86695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105" y="812054"/>
            <a:ext cx="6094729" cy="5233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9B1B6-1D56-C436-4B5E-EFD733529598}"/>
              </a:ext>
            </a:extLst>
          </p:cNvPr>
          <p:cNvSpPr txBox="1"/>
          <p:nvPr/>
        </p:nvSpPr>
        <p:spPr>
          <a:xfrm>
            <a:off x="373525" y="1325563"/>
            <a:ext cx="55965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Just like today, getting a good night’s sleep was an important part of a healthy life.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Good sleep meant keeping the body balanced through good habits.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Tudors understood bodies in a different way from us. They thought that bodies were made up of 4 types of gases or liquids (the humours) and it was keeping these in balance kept people healthy.</a:t>
            </a:r>
          </a:p>
        </p:txBody>
      </p:sp>
      <p:pic>
        <p:nvPicPr>
          <p:cNvPr id="3" name="Sleepy Slide2_AUDIO_ENHANCE">
            <a:hlinkClick r:id="" action="ppaction://media"/>
            <a:extLst>
              <a:ext uri="{FF2B5EF4-FFF2-40B4-BE49-F238E27FC236}">
                <a16:creationId xmlns:a16="http://schemas.microsoft.com/office/drawing/2014/main" id="{977C2348-92DE-70AE-6A7A-55D33288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9" y="6117681"/>
            <a:ext cx="717755" cy="7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3"/>
    </mc:Choice>
    <mc:Fallback xmlns="">
      <p:transition spd="slow" advTm="2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881F-8E53-07B3-31EB-8C47108C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359"/>
            <a:ext cx="10515600" cy="1325563"/>
          </a:xfrm>
        </p:spPr>
        <p:txBody>
          <a:bodyPr/>
          <a:lstStyle/>
          <a:p>
            <a:r>
              <a:rPr lang="en-GB" dirty="0"/>
              <a:t>Getting ready for 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BE06-8E52-F742-487E-8E024C85A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127" y="4303644"/>
            <a:ext cx="3585519" cy="1815881"/>
          </a:xfrm>
        </p:spPr>
        <p:txBody>
          <a:bodyPr>
            <a:normAutofit/>
          </a:bodyPr>
          <a:lstStyle/>
          <a:p>
            <a:r>
              <a:rPr lang="en-GB" sz="2400" dirty="0"/>
              <a:t>Milk</a:t>
            </a:r>
          </a:p>
          <a:p>
            <a:r>
              <a:rPr lang="en-GB" sz="2400" dirty="0"/>
              <a:t>Flowers and herbs</a:t>
            </a:r>
          </a:p>
          <a:p>
            <a:r>
              <a:rPr lang="en-GB" sz="2400" dirty="0"/>
              <a:t>Relaxing activities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10D29253-F05B-4CD7-5E67-5FBBEFDC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6176" y="2971800"/>
            <a:ext cx="914400" cy="914400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1797EB87-EB34-F18E-3016-CF512389B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0322" y="297180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B1BA6-6C5C-D1D9-9333-B2571EF0EAE8}"/>
              </a:ext>
            </a:extLst>
          </p:cNvPr>
          <p:cNvSpPr txBox="1"/>
          <p:nvPr/>
        </p:nvSpPr>
        <p:spPr>
          <a:xfrm>
            <a:off x="7029900" y="4296235"/>
            <a:ext cx="3917090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Cabbage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Beans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Too much excitement</a:t>
            </a:r>
          </a:p>
        </p:txBody>
      </p:sp>
      <p:pic>
        <p:nvPicPr>
          <p:cNvPr id="17" name="Picture 16" descr="Splash of thick white liquid on off white background">
            <a:extLst>
              <a:ext uri="{FF2B5EF4-FFF2-40B4-BE49-F238E27FC236}">
                <a16:creationId xmlns:a16="http://schemas.microsoft.com/office/drawing/2014/main" id="{6073F3B9-DB77-167A-EFE5-3292CF9AA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127" y="2577418"/>
            <a:ext cx="2156346" cy="1509442"/>
          </a:xfrm>
          <a:prstGeom prst="rect">
            <a:avLst/>
          </a:prstGeom>
        </p:spPr>
      </p:pic>
      <p:pic>
        <p:nvPicPr>
          <p:cNvPr id="19" name="Picture 18" descr="Single fresh whole Savoy cabbage">
            <a:extLst>
              <a:ext uri="{FF2B5EF4-FFF2-40B4-BE49-F238E27FC236}">
                <a16:creationId xmlns:a16="http://schemas.microsoft.com/office/drawing/2014/main" id="{1FDC44AB-ABE8-6877-495D-0CB299D96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900" y="2604358"/>
            <a:ext cx="2263392" cy="1511180"/>
          </a:xfrm>
          <a:prstGeom prst="rect">
            <a:avLst/>
          </a:prstGeom>
        </p:spPr>
      </p:pic>
      <p:pic>
        <p:nvPicPr>
          <p:cNvPr id="4" name="Winding Down-AUDIO_ENHANCE">
            <a:hlinkClick r:id="" action="ppaction://media"/>
            <a:extLst>
              <a:ext uri="{FF2B5EF4-FFF2-40B4-BE49-F238E27FC236}">
                <a16:creationId xmlns:a16="http://schemas.microsoft.com/office/drawing/2014/main" id="{ED16686A-2657-E613-DD48-61C0BB682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530" y="5679256"/>
            <a:ext cx="813619" cy="8136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7E0DF9-8E31-44B2-0F8E-438EF6C3BE94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98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2"/>
                </a:solidFill>
              </a:rPr>
              <a:t>Which of the choices below do you think would be more likely to help you sleep?</a:t>
            </a:r>
          </a:p>
        </p:txBody>
      </p:sp>
    </p:spTree>
    <p:extLst>
      <p:ext uri="{BB962C8B-B14F-4D97-AF65-F5344CB8AC3E}">
        <p14:creationId xmlns:p14="http://schemas.microsoft.com/office/powerpoint/2010/main" val="32544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1"/>
    </mc:Choice>
    <mc:Fallback xmlns="">
      <p:transition spd="slow" advTm="4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AFB2-348C-52FC-15AF-10DB2EBB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7"/>
            <a:ext cx="10515600" cy="1325563"/>
          </a:xfrm>
        </p:spPr>
        <p:txBody>
          <a:bodyPr/>
          <a:lstStyle/>
          <a:p>
            <a:r>
              <a:rPr lang="en-GB" dirty="0"/>
              <a:t>Good smells meant good sleep!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FF2F-37AC-DFDA-B4B9-7CE3A70D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394" y="1811535"/>
            <a:ext cx="3029465" cy="4681340"/>
          </a:xfrm>
        </p:spPr>
        <p:txBody>
          <a:bodyPr>
            <a:normAutofit/>
          </a:bodyPr>
          <a:lstStyle/>
          <a:p>
            <a:r>
              <a:rPr lang="en-GB" dirty="0"/>
              <a:t>Roses</a:t>
            </a:r>
          </a:p>
          <a:p>
            <a:r>
              <a:rPr lang="en-GB" dirty="0"/>
              <a:t>Lavender</a:t>
            </a:r>
          </a:p>
          <a:p>
            <a:endParaRPr lang="en-GB" dirty="0"/>
          </a:p>
          <a:p>
            <a:r>
              <a:rPr lang="en-GB" dirty="0"/>
              <a:t>Camomile</a:t>
            </a:r>
          </a:p>
          <a:p>
            <a:r>
              <a:rPr lang="en-GB" dirty="0"/>
              <a:t>Lemon balm</a:t>
            </a:r>
          </a:p>
          <a:p>
            <a:endParaRPr lang="en-GB" dirty="0"/>
          </a:p>
          <a:p>
            <a:r>
              <a:rPr lang="en-GB" dirty="0"/>
              <a:t>Cinnamon</a:t>
            </a:r>
          </a:p>
          <a:p>
            <a:r>
              <a:rPr lang="en-GB" dirty="0"/>
              <a:t>Nutmeg</a:t>
            </a:r>
          </a:p>
        </p:txBody>
      </p:sp>
      <p:pic>
        <p:nvPicPr>
          <p:cNvPr id="5" name="Picture 4" descr="Pink rose petals">
            <a:extLst>
              <a:ext uri="{FF2B5EF4-FFF2-40B4-BE49-F238E27FC236}">
                <a16:creationId xmlns:a16="http://schemas.microsoft.com/office/drawing/2014/main" id="{CA43EFA6-A7C4-1FC1-9B7C-08ECF6216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28" y="2767753"/>
            <a:ext cx="4988214" cy="3177492"/>
          </a:xfrm>
          <a:prstGeom prst="rect">
            <a:avLst/>
          </a:prstGeom>
        </p:spPr>
      </p:pic>
      <p:pic>
        <p:nvPicPr>
          <p:cNvPr id="4" name="Scent_AUDIO_ENHANCE">
            <a:hlinkClick r:id="" action="ppaction://media"/>
            <a:extLst>
              <a:ext uri="{FF2B5EF4-FFF2-40B4-BE49-F238E27FC236}">
                <a16:creationId xmlns:a16="http://schemas.microsoft.com/office/drawing/2014/main" id="{CAABD6BF-96E7-F62A-8A00-C5C2B07E9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342" y="5810864"/>
            <a:ext cx="764458" cy="764458"/>
          </a:xfrm>
          <a:prstGeom prst="rect">
            <a:avLst/>
          </a:prstGeom>
        </p:spPr>
      </p:pic>
      <p:pic>
        <p:nvPicPr>
          <p:cNvPr id="1026" name="Picture 2" descr="Rose Red Romance 3L-4L potted">
            <a:extLst>
              <a:ext uri="{FF2B5EF4-FFF2-40B4-BE49-F238E27FC236}">
                <a16:creationId xmlns:a16="http://schemas.microsoft.com/office/drawing/2014/main" id="{CFF06062-04B9-94BB-05E8-0888B31A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0" y="1380711"/>
            <a:ext cx="1183584" cy="11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Grow Lavenders - Fairweathers Garden Centre">
            <a:extLst>
              <a:ext uri="{FF2B5EF4-FFF2-40B4-BE49-F238E27FC236}">
                <a16:creationId xmlns:a16="http://schemas.microsoft.com/office/drawing/2014/main" id="{9401FE81-31CF-64DB-9B19-15D93CE3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96" y="1844665"/>
            <a:ext cx="88370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76B47C-FA71-8034-6405-F1CCE5DB37EB}"/>
              </a:ext>
            </a:extLst>
          </p:cNvPr>
          <p:cNvSpPr txBox="1">
            <a:spLocks/>
          </p:cNvSpPr>
          <p:nvPr/>
        </p:nvSpPr>
        <p:spPr>
          <a:xfrm>
            <a:off x="5447610" y="1307808"/>
            <a:ext cx="51417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Which of these flowers and spices have you seen (and smelled)? </a:t>
            </a:r>
          </a:p>
        </p:txBody>
      </p:sp>
      <p:pic>
        <p:nvPicPr>
          <p:cNvPr id="1030" name="Picture 6" descr="CAMOMILE | English meaning - Cambridge Dictionary">
            <a:extLst>
              <a:ext uri="{FF2B5EF4-FFF2-40B4-BE49-F238E27FC236}">
                <a16:creationId xmlns:a16="http://schemas.microsoft.com/office/drawing/2014/main" id="{0526B845-48A0-63F8-7B9E-C008AD7A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6" y="2633371"/>
            <a:ext cx="121951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mon balm | Taxonomy, Description, Uses, &amp; Facts | Britannica">
            <a:extLst>
              <a:ext uri="{FF2B5EF4-FFF2-40B4-BE49-F238E27FC236}">
                <a16:creationId xmlns:a16="http://schemas.microsoft.com/office/drawing/2014/main" id="{E6D079C2-400B-5EA2-7EE1-18F956B7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40" y="3687773"/>
            <a:ext cx="1191489" cy="8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74,800+ Cinamon Stock Photos, Pictures &amp; Royalty-Free Images - iStock |  Cinnamon powder, Cinnamon isolated, Ground cinnamon">
            <a:extLst>
              <a:ext uri="{FF2B5EF4-FFF2-40B4-BE49-F238E27FC236}">
                <a16:creationId xmlns:a16="http://schemas.microsoft.com/office/drawing/2014/main" id="{3252F005-1806-1639-E254-7220B6CA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8" y="4420908"/>
            <a:ext cx="1132233" cy="105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utmeg | Tree, Uses, History, Description, &amp; Facts | Britannica">
            <a:extLst>
              <a:ext uri="{FF2B5EF4-FFF2-40B4-BE49-F238E27FC236}">
                <a16:creationId xmlns:a16="http://schemas.microsoft.com/office/drawing/2014/main" id="{CC0BBF82-C112-F40F-401E-DFF297D88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94" y="5428634"/>
            <a:ext cx="1013786" cy="8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2"/>
    </mc:Choice>
    <mc:Fallback xmlns="">
      <p:transition spd="slow" advTm="4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C92A-0288-05B5-317D-6499DC0B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comfortable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51DEA-3087-AC72-EE30-7CA33910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84" y="1458920"/>
            <a:ext cx="6814086" cy="8481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What do you think made this Tudor bed at Ordsall Hall so comfortable? </a:t>
            </a:r>
          </a:p>
          <a:p>
            <a:endParaRPr lang="en-GB" dirty="0"/>
          </a:p>
        </p:txBody>
      </p:sp>
      <p:pic>
        <p:nvPicPr>
          <p:cNvPr id="5" name="Picture 4" descr="A bed with a blanket over it&#10;&#10;AI-generated content may be incorrect.">
            <a:extLst>
              <a:ext uri="{FF2B5EF4-FFF2-40B4-BE49-F238E27FC236}">
                <a16:creationId xmlns:a16="http://schemas.microsoft.com/office/drawing/2014/main" id="{29D1053A-0EC4-5702-C2D7-C78691FC0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83131" y="2784483"/>
            <a:ext cx="3512277" cy="2634208"/>
          </a:xfrm>
          <a:prstGeom prst="rect">
            <a:avLst/>
          </a:prstGeom>
        </p:spPr>
      </p:pic>
      <p:pic>
        <p:nvPicPr>
          <p:cNvPr id="4" name="Emotional Health-AUDIO_ENHANCE">
            <a:hlinkClick r:id="" action="ppaction://media"/>
            <a:extLst>
              <a:ext uri="{FF2B5EF4-FFF2-40B4-BE49-F238E27FC236}">
                <a16:creationId xmlns:a16="http://schemas.microsoft.com/office/drawing/2014/main" id="{EF02C059-DDA9-00FA-F725-EB15920D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2203" y="1005007"/>
            <a:ext cx="797143" cy="797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0D46B-A89E-F32F-B062-E7F223FCA479}"/>
              </a:ext>
            </a:extLst>
          </p:cNvPr>
          <p:cNvSpPr txBox="1"/>
          <p:nvPr/>
        </p:nvSpPr>
        <p:spPr>
          <a:xfrm>
            <a:off x="8984974" y="298174"/>
            <a:ext cx="2657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Teachers! </a:t>
            </a:r>
            <a:r>
              <a:rPr lang="en-GB" dirty="0">
                <a:solidFill>
                  <a:srgbClr val="FF0000"/>
                </a:solidFill>
              </a:rPr>
              <a:t>Before playing, please see teachers’ note.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7E725-E373-E00A-4CAE-9B4433658A93}"/>
              </a:ext>
            </a:extLst>
          </p:cNvPr>
          <p:cNvSpPr txBox="1"/>
          <p:nvPr/>
        </p:nvSpPr>
        <p:spPr>
          <a:xfrm>
            <a:off x="6897757" y="5877339"/>
            <a:ext cx="5049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might also like to look at this resource on Tudor beds: </a:t>
            </a:r>
            <a:r>
              <a:rPr lang="en-GB" dirty="0">
                <a:hlinkClick r:id="rId7"/>
              </a:rPr>
              <a:t>Tudor Beds at Ordsall Hall - Salford Museums Schools' Hub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0F4F0C-1378-A82C-D06E-1C109497B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184" y="2418521"/>
            <a:ext cx="4371661" cy="42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7"/>
    </mc:Choice>
    <mc:Fallback xmlns="">
      <p:transition spd="slow" advTm="3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8B0C-3A1A-4A0A-3048-9EA1E841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Tips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0BD40-CC5A-CFCE-1506-8B13E205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2"/>
            <a:ext cx="10515600" cy="5135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Which of these Tudor sleep aids could still work for you today?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Cooler bedrooms</a:t>
            </a:r>
          </a:p>
          <a:p>
            <a:r>
              <a:rPr lang="en-GB" dirty="0"/>
              <a:t>Lettuce </a:t>
            </a:r>
          </a:p>
          <a:p>
            <a:r>
              <a:rPr lang="en-GB" dirty="0"/>
              <a:t>Herbs and flowers</a:t>
            </a:r>
          </a:p>
          <a:p>
            <a:r>
              <a:rPr lang="en-GB" dirty="0"/>
              <a:t>Sleepy drinks</a:t>
            </a:r>
          </a:p>
          <a:p>
            <a:r>
              <a:rPr lang="en-GB" dirty="0"/>
              <a:t>Low light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Try some activities where you can explore some of this historical advice and learn more about Tudor and Stuart approaches to sleep and health.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beehive and wax on a table&#10;&#10;AI-generated content may be incorrect.">
            <a:extLst>
              <a:ext uri="{FF2B5EF4-FFF2-40B4-BE49-F238E27FC236}">
                <a16:creationId xmlns:a16="http://schemas.microsoft.com/office/drawing/2014/main" id="{E24820A1-2F9B-B0CE-9A86-126C48DEB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13" y="2147889"/>
            <a:ext cx="3720095" cy="2790071"/>
          </a:xfrm>
          <a:prstGeom prst="rect">
            <a:avLst/>
          </a:prstGeom>
        </p:spPr>
      </p:pic>
      <p:pic>
        <p:nvPicPr>
          <p:cNvPr id="4" name="Next Steps_AUDIO_ENHANCE">
            <a:hlinkClick r:id="" action="ppaction://media"/>
            <a:extLst>
              <a:ext uri="{FF2B5EF4-FFF2-40B4-BE49-F238E27FC236}">
                <a16:creationId xmlns:a16="http://schemas.microsoft.com/office/drawing/2014/main" id="{F41410EB-8D3F-A8DA-D20F-066F10EA7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6322" y="5921476"/>
            <a:ext cx="784123" cy="7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17"/>
    </mc:Choice>
    <mc:Fallback xmlns="">
      <p:transition spd="slow" advTm="9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Widescreen</PresentationFormat>
  <Paragraphs>52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Sleeping Well at Ordsall Hall: What made a good night’s sleep in the Tudor and Stuart periods?  KS2 School Resources</vt:lpstr>
      <vt:lpstr>What helps you to have a good night’s sleep?</vt:lpstr>
      <vt:lpstr>Sleep in the Tudor period</vt:lpstr>
      <vt:lpstr>Getting ready for sleep</vt:lpstr>
      <vt:lpstr>Good smells meant good sleep!</vt:lpstr>
      <vt:lpstr>Getting comfortable</vt:lpstr>
      <vt:lpstr>Sleep Tips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Fielding</dc:creator>
  <cp:lastModifiedBy>Howarth, Victoria</cp:lastModifiedBy>
  <cp:revision>12</cp:revision>
  <dcterms:created xsi:type="dcterms:W3CDTF">2025-04-24T15:25:36Z</dcterms:created>
  <dcterms:modified xsi:type="dcterms:W3CDTF">2026-01-25T13:00:01Z</dcterms:modified>
</cp:coreProperties>
</file>